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Public Sans Bold" charset="1" panose="00000000000000000000"/>
      <p:regular r:id="rId24"/>
    </p:embeddedFont>
    <p:embeddedFont>
      <p:font typeface="Public Sans Thin" charset="1" panose="00000000000000000000"/>
      <p:regular r:id="rId25"/>
    </p:embeddedFont>
    <p:embeddedFont>
      <p:font typeface="Public Sans Heavy" charset="1" panose="00000000000000000000"/>
      <p:regular r:id="rId26"/>
    </p:embeddedFont>
    <p:embeddedFont>
      <p:font typeface="Public Sans" charset="1" panose="000000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 Id="rId4" Target="../media/image16.jpeg" Type="http://schemas.openxmlformats.org/officeDocument/2006/relationships/image"/><Relationship Id="rId5" Target="../media/image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4.png" Type="http://schemas.openxmlformats.org/officeDocument/2006/relationships/image"/><Relationship Id="rId4"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4.png" Type="http://schemas.openxmlformats.org/officeDocument/2006/relationships/image"/><Relationship Id="rId4" Target="../media/image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mailto:info@atelierluxdesign.com" TargetMode="External" Type="http://schemas.openxmlformats.org/officeDocument/2006/relationships/hyperlink"/><Relationship Id="rId13" Target="../media/image2.png" Type="http://schemas.openxmlformats.org/officeDocument/2006/relationships/image"/><Relationship Id="rId2" Target="../media/image20.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ailto:info@atelierluxdesign.com" TargetMode="External" Type="http://schemas.openxmlformats.org/officeDocument/2006/relationships/hyperlink"/><Relationship Id="rId6" Target="../media/image23.png" Type="http://schemas.openxmlformats.org/officeDocument/2006/relationships/image"/><Relationship Id="rId7" Target="../media/image24.svg" Type="http://schemas.openxmlformats.org/officeDocument/2006/relationships/image"/><Relationship Id="rId8" Target="../media/image25.png" Type="http://schemas.openxmlformats.org/officeDocument/2006/relationships/image"/><Relationship Id="rId9" Target="../media/image2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7.png" Type="http://schemas.openxmlformats.org/officeDocument/2006/relationships/image"/><Relationship Id="rId4"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7.png" Type="http://schemas.openxmlformats.org/officeDocument/2006/relationships/image"/><Relationship Id="rId4"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151" r="0" b="-9151"/>
            </a:stretch>
          </a:blipFill>
        </p:spPr>
      </p:sp>
      <p:grpSp>
        <p:nvGrpSpPr>
          <p:cNvPr name="Group 3" id="3"/>
          <p:cNvGrpSpPr/>
          <p:nvPr/>
        </p:nvGrpSpPr>
        <p:grpSpPr>
          <a:xfrm rot="0">
            <a:off x="0" y="0"/>
            <a:ext cx="18288000" cy="10287000"/>
            <a:chOff x="0" y="0"/>
            <a:chExt cx="3402471" cy="1913890"/>
          </a:xfrm>
        </p:grpSpPr>
        <p:sp>
          <p:nvSpPr>
            <p:cNvPr name="Freeform 4" id="4"/>
            <p:cNvSpPr/>
            <p:nvPr/>
          </p:nvSpPr>
          <p:spPr>
            <a:xfrm flipH="false" flipV="false" rot="0">
              <a:off x="0" y="0"/>
              <a:ext cx="3402471" cy="1913890"/>
            </a:xfrm>
            <a:custGeom>
              <a:avLst/>
              <a:gdLst/>
              <a:ahLst/>
              <a:cxnLst/>
              <a:rect r="r" b="b" t="t" l="l"/>
              <a:pathLst>
                <a:path h="1913890" w="3402471">
                  <a:moveTo>
                    <a:pt x="0" y="0"/>
                  </a:moveTo>
                  <a:lnTo>
                    <a:pt x="3402471" y="0"/>
                  </a:lnTo>
                  <a:lnTo>
                    <a:pt x="3402471" y="1913890"/>
                  </a:lnTo>
                  <a:lnTo>
                    <a:pt x="0" y="1913890"/>
                  </a:lnTo>
                  <a:close/>
                </a:path>
              </a:pathLst>
            </a:custGeom>
            <a:solidFill>
              <a:srgbClr val="39493B">
                <a:alpha val="75686"/>
              </a:srgbClr>
            </a:solidFill>
          </p:spPr>
        </p:sp>
      </p:grpSp>
      <p:sp>
        <p:nvSpPr>
          <p:cNvPr name="AutoShape 5" id="5"/>
          <p:cNvSpPr/>
          <p:nvPr/>
        </p:nvSpPr>
        <p:spPr>
          <a:xfrm>
            <a:off x="8351473" y="6111082"/>
            <a:ext cx="1585054" cy="0"/>
          </a:xfrm>
          <a:prstGeom prst="line">
            <a:avLst/>
          </a:prstGeom>
          <a:ln cap="rnd" w="38100">
            <a:solidFill>
              <a:srgbClr val="FFFFFF"/>
            </a:solidFill>
            <a:prstDash val="solid"/>
            <a:headEnd type="none" len="sm" w="sm"/>
            <a:tailEnd type="none" len="sm" w="sm"/>
          </a:ln>
        </p:spPr>
      </p:sp>
      <p:sp>
        <p:nvSpPr>
          <p:cNvPr name="Freeform 6" id="6"/>
          <p:cNvSpPr/>
          <p:nvPr/>
        </p:nvSpPr>
        <p:spPr>
          <a:xfrm flipH="false" flipV="false" rot="0">
            <a:off x="5580093" y="6472438"/>
            <a:ext cx="7127815" cy="2073952"/>
          </a:xfrm>
          <a:custGeom>
            <a:avLst/>
            <a:gdLst/>
            <a:ahLst/>
            <a:cxnLst/>
            <a:rect r="r" b="b" t="t" l="l"/>
            <a:pathLst>
              <a:path h="2073952" w="7127815">
                <a:moveTo>
                  <a:pt x="0" y="0"/>
                </a:moveTo>
                <a:lnTo>
                  <a:pt x="7127814" y="0"/>
                </a:lnTo>
                <a:lnTo>
                  <a:pt x="7127814" y="2073952"/>
                </a:lnTo>
                <a:lnTo>
                  <a:pt x="0" y="2073952"/>
                </a:lnTo>
                <a:lnTo>
                  <a:pt x="0" y="0"/>
                </a:lnTo>
                <a:close/>
              </a:path>
            </a:pathLst>
          </a:custGeom>
          <a:blipFill>
            <a:blip r:embed="rId3"/>
            <a:stretch>
              <a:fillRect l="0" t="-121841" r="0" b="-121841"/>
            </a:stretch>
          </a:blipFill>
        </p:spPr>
      </p:sp>
      <p:sp>
        <p:nvSpPr>
          <p:cNvPr name="TextBox 7" id="7"/>
          <p:cNvSpPr txBox="true"/>
          <p:nvPr/>
        </p:nvSpPr>
        <p:spPr>
          <a:xfrm rot="0">
            <a:off x="2933140" y="3972847"/>
            <a:ext cx="12421721" cy="863600"/>
          </a:xfrm>
          <a:prstGeom prst="rect">
            <a:avLst/>
          </a:prstGeom>
        </p:spPr>
        <p:txBody>
          <a:bodyPr anchor="t" rtlCol="false" tIns="0" lIns="0" bIns="0" rIns="0">
            <a:spAutoFit/>
          </a:bodyPr>
          <a:lstStyle/>
          <a:p>
            <a:pPr algn="ctr">
              <a:lnSpc>
                <a:spcPts val="7000"/>
              </a:lnSpc>
            </a:pPr>
            <a:r>
              <a:rPr lang="en-US" b="true" sz="5000">
                <a:solidFill>
                  <a:srgbClr val="FFFFFF"/>
                </a:solidFill>
                <a:latin typeface="Public Sans Bold"/>
                <a:ea typeface="Public Sans Bold"/>
                <a:cs typeface="Public Sans Bold"/>
                <a:sym typeface="Public Sans Bold"/>
              </a:rPr>
              <a:t>2025 OFFICE DESIGN TRENDS REPORT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88754"/>
            <a:ext cx="1238875" cy="10475754"/>
            <a:chOff x="0" y="0"/>
            <a:chExt cx="246163" cy="2081520"/>
          </a:xfrm>
        </p:grpSpPr>
        <p:sp>
          <p:nvSpPr>
            <p:cNvPr name="Freeform 3" id="3"/>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grpSp>
        <p:nvGrpSpPr>
          <p:cNvPr name="Group 4" id="4"/>
          <p:cNvGrpSpPr/>
          <p:nvPr/>
        </p:nvGrpSpPr>
        <p:grpSpPr>
          <a:xfrm rot="0">
            <a:off x="1238875" y="4292837"/>
            <a:ext cx="17049125" cy="5994163"/>
            <a:chOff x="0" y="0"/>
            <a:chExt cx="22732167" cy="7992217"/>
          </a:xfrm>
        </p:grpSpPr>
        <p:pic>
          <p:nvPicPr>
            <p:cNvPr name="Picture 5" id="5"/>
            <p:cNvPicPr>
              <a:picLocks noChangeAspect="true"/>
            </p:cNvPicPr>
            <p:nvPr/>
          </p:nvPicPr>
          <p:blipFill>
            <a:blip r:embed="rId2"/>
            <a:srcRect l="0" t="23583" r="0" b="23583"/>
            <a:stretch>
              <a:fillRect/>
            </a:stretch>
          </p:blipFill>
          <p:spPr>
            <a:xfrm flipH="false" flipV="false">
              <a:off x="0" y="0"/>
              <a:ext cx="22732167" cy="7992217"/>
            </a:xfrm>
            <a:prstGeom prst="rect">
              <a:avLst/>
            </a:prstGeom>
          </p:spPr>
        </p:pic>
      </p:grpSp>
      <p:sp>
        <p:nvSpPr>
          <p:cNvPr name="AutoShape 6" id="6"/>
          <p:cNvSpPr/>
          <p:nvPr/>
        </p:nvSpPr>
        <p:spPr>
          <a:xfrm>
            <a:off x="1490308" y="3692970"/>
            <a:ext cx="172421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1490308" y="561975"/>
            <a:ext cx="4944696" cy="3092450"/>
          </a:xfrm>
          <a:prstGeom prst="rect">
            <a:avLst/>
          </a:prstGeom>
        </p:spPr>
        <p:txBody>
          <a:bodyPr anchor="t" rtlCol="false" tIns="0" lIns="0" bIns="0" rIns="0">
            <a:spAutoFit/>
          </a:bodyPr>
          <a:lstStyle/>
          <a:p>
            <a:pPr algn="l">
              <a:lnSpc>
                <a:spcPts val="4900"/>
              </a:lnSpc>
            </a:pPr>
            <a:r>
              <a:rPr lang="en-US" sz="3500">
                <a:solidFill>
                  <a:srgbClr val="000000"/>
                </a:solidFill>
                <a:latin typeface="Public Sans Thin"/>
                <a:ea typeface="Public Sans Thin"/>
                <a:cs typeface="Public Sans Thin"/>
                <a:sym typeface="Public Sans Thin"/>
              </a:rPr>
              <a:t>WELLNESS-CENTRIC ENVIRONMENTS: PRIORITIZING EMPLOYEE HEALTH</a:t>
            </a:r>
          </a:p>
          <a:p>
            <a:pPr algn="l">
              <a:lnSpc>
                <a:spcPts val="4900"/>
              </a:lnSpc>
            </a:pPr>
          </a:p>
        </p:txBody>
      </p:sp>
      <p:sp>
        <p:nvSpPr>
          <p:cNvPr name="TextBox 8" id="8"/>
          <p:cNvSpPr txBox="true"/>
          <p:nvPr/>
        </p:nvSpPr>
        <p:spPr>
          <a:xfrm rot="0">
            <a:off x="7459311" y="590550"/>
            <a:ext cx="5230767" cy="2825750"/>
          </a:xfrm>
          <a:prstGeom prst="rect">
            <a:avLst/>
          </a:prstGeom>
        </p:spPr>
        <p:txBody>
          <a:bodyPr anchor="t" rtlCol="false" tIns="0" lIns="0" bIns="0" rIns="0">
            <a:spAutoFit/>
          </a:bodyPr>
          <a:lstStyle/>
          <a:p>
            <a:pPr algn="l">
              <a:lnSpc>
                <a:spcPts val="2800"/>
              </a:lnSpc>
            </a:pPr>
            <a:r>
              <a:rPr lang="en-US" sz="2000">
                <a:solidFill>
                  <a:srgbClr val="000000"/>
                </a:solidFill>
                <a:latin typeface="Public Sans"/>
                <a:ea typeface="Public Sans"/>
                <a:cs typeface="Public Sans"/>
                <a:sym typeface="Public Sans"/>
              </a:rPr>
              <a:t>Employee well-being will take center stage in office design, with features like sound-masking systems, ergonomic furniture, and dedicated wellness zones. Offices will also include mental health support spaces, such as quiet rooms or meditation areas.</a:t>
            </a:r>
          </a:p>
          <a:p>
            <a:pPr algn="l">
              <a:lnSpc>
                <a:spcPts val="2800"/>
              </a:lnSpc>
            </a:pPr>
          </a:p>
          <a:p>
            <a:pPr algn="l">
              <a:lnSpc>
                <a:spcPts val="2800"/>
              </a:lnSpc>
            </a:pPr>
          </a:p>
        </p:txBody>
      </p:sp>
      <p:sp>
        <p:nvSpPr>
          <p:cNvPr name="TextBox 9" id="9"/>
          <p:cNvSpPr txBox="true"/>
          <p:nvPr/>
        </p:nvSpPr>
        <p:spPr>
          <a:xfrm rot="0">
            <a:off x="13005069" y="590550"/>
            <a:ext cx="4376920" cy="2825750"/>
          </a:xfrm>
          <a:prstGeom prst="rect">
            <a:avLst/>
          </a:prstGeom>
        </p:spPr>
        <p:txBody>
          <a:bodyPr anchor="t" rtlCol="false" tIns="0" lIns="0" bIns="0" rIns="0">
            <a:spAutoFit/>
          </a:bodyPr>
          <a:lstStyle/>
          <a:p>
            <a:pPr algn="l">
              <a:lnSpc>
                <a:spcPts val="2800"/>
              </a:lnSpc>
            </a:pPr>
            <a:r>
              <a:rPr lang="en-US" sz="2000" b="true">
                <a:solidFill>
                  <a:srgbClr val="000000"/>
                </a:solidFill>
                <a:latin typeface="Public Sans Bold"/>
                <a:ea typeface="Public Sans Bold"/>
                <a:cs typeface="Public Sans Bold"/>
                <a:sym typeface="Public Sans Bold"/>
              </a:rPr>
              <a:t>Key Benefits:</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Reduced absenteeism and burnout</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Enh</a:t>
            </a:r>
            <a:r>
              <a:rPr lang="en-US" b="true" sz="2000">
                <a:solidFill>
                  <a:srgbClr val="000000"/>
                </a:solidFill>
                <a:latin typeface="Public Sans Bold"/>
                <a:ea typeface="Public Sans Bold"/>
                <a:cs typeface="Public Sans Bold"/>
                <a:sym typeface="Public Sans Bold"/>
              </a:rPr>
              <a:t>anced focus and morale</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At</a:t>
            </a:r>
            <a:r>
              <a:rPr lang="en-US" b="true" sz="2000">
                <a:solidFill>
                  <a:srgbClr val="000000"/>
                </a:solidFill>
                <a:latin typeface="Public Sans Bold"/>
                <a:ea typeface="Public Sans Bold"/>
                <a:cs typeface="Public Sans Bold"/>
                <a:sym typeface="Public Sans Bold"/>
              </a:rPr>
              <a:t>traction and retention of top talent</a:t>
            </a:r>
          </a:p>
          <a:p>
            <a:pPr algn="l">
              <a:lnSpc>
                <a:spcPts val="2800"/>
              </a:lnSpc>
            </a:pPr>
          </a:p>
          <a:p>
            <a:pPr algn="l">
              <a:lnSpc>
                <a:spcPts val="2800"/>
              </a:lnSpc>
            </a:pPr>
          </a:p>
        </p:txBody>
      </p:sp>
      <p:sp>
        <p:nvSpPr>
          <p:cNvPr name="Freeform 10" id="10"/>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3"/>
            <a:stretch>
              <a:fillRect l="0" t="-121841" r="0" b="-121841"/>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321585" y="1028700"/>
            <a:ext cx="7937715" cy="8229600"/>
            <a:chOff x="0" y="0"/>
            <a:chExt cx="10583620" cy="10972800"/>
          </a:xfrm>
        </p:grpSpPr>
        <p:pic>
          <p:nvPicPr>
            <p:cNvPr name="Picture 3" id="3"/>
            <p:cNvPicPr>
              <a:picLocks noChangeAspect="true"/>
            </p:cNvPicPr>
            <p:nvPr/>
          </p:nvPicPr>
          <p:blipFill>
            <a:blip r:embed="rId2"/>
            <a:srcRect l="38524" t="0" r="29681" b="0"/>
            <a:stretch>
              <a:fillRect/>
            </a:stretch>
          </p:blipFill>
          <p:spPr>
            <a:xfrm flipH="false" flipV="false">
              <a:off x="0" y="0"/>
              <a:ext cx="5228310" cy="10972800"/>
            </a:xfrm>
            <a:prstGeom prst="rect">
              <a:avLst/>
            </a:prstGeom>
          </p:spPr>
        </p:pic>
        <p:pic>
          <p:nvPicPr>
            <p:cNvPr name="Picture 4" id="4"/>
            <p:cNvPicPr>
              <a:picLocks noChangeAspect="true"/>
            </p:cNvPicPr>
            <p:nvPr/>
          </p:nvPicPr>
          <p:blipFill>
            <a:blip r:embed="rId3"/>
            <a:srcRect l="17833" t="0" r="17833" b="0"/>
            <a:stretch>
              <a:fillRect/>
            </a:stretch>
          </p:blipFill>
          <p:spPr>
            <a:xfrm flipH="false" flipV="false">
              <a:off x="5355310" y="0"/>
              <a:ext cx="5228310" cy="5422900"/>
            </a:xfrm>
            <a:prstGeom prst="rect">
              <a:avLst/>
            </a:prstGeom>
          </p:spPr>
        </p:pic>
        <p:pic>
          <p:nvPicPr>
            <p:cNvPr name="Picture 5" id="5"/>
            <p:cNvPicPr>
              <a:picLocks noChangeAspect="true"/>
            </p:cNvPicPr>
            <p:nvPr/>
          </p:nvPicPr>
          <p:blipFill>
            <a:blip r:embed="rId4"/>
            <a:srcRect l="17833" t="0" r="17833" b="0"/>
            <a:stretch>
              <a:fillRect/>
            </a:stretch>
          </p:blipFill>
          <p:spPr>
            <a:xfrm flipH="false" flipV="false">
              <a:off x="5355310" y="5549900"/>
              <a:ext cx="5228310" cy="5422900"/>
            </a:xfrm>
            <a:prstGeom prst="rect">
              <a:avLst/>
            </a:prstGeom>
          </p:spPr>
        </p:pic>
      </p:grpSp>
      <p:grpSp>
        <p:nvGrpSpPr>
          <p:cNvPr name="Group 6" id="6"/>
          <p:cNvGrpSpPr/>
          <p:nvPr/>
        </p:nvGrpSpPr>
        <p:grpSpPr>
          <a:xfrm rot="0">
            <a:off x="0" y="-188754"/>
            <a:ext cx="1238875" cy="10475754"/>
            <a:chOff x="0" y="0"/>
            <a:chExt cx="246163" cy="2081520"/>
          </a:xfrm>
        </p:grpSpPr>
        <p:sp>
          <p:nvSpPr>
            <p:cNvPr name="Freeform 7" id="7"/>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sp>
        <p:nvSpPr>
          <p:cNvPr name="AutoShape 8" id="8"/>
          <p:cNvSpPr/>
          <p:nvPr/>
        </p:nvSpPr>
        <p:spPr>
          <a:xfrm>
            <a:off x="2624663" y="2839055"/>
            <a:ext cx="1600861" cy="0"/>
          </a:xfrm>
          <a:prstGeom prst="line">
            <a:avLst/>
          </a:prstGeom>
          <a:ln cap="rnd" w="57150">
            <a:solidFill>
              <a:srgbClr val="000000"/>
            </a:solidFill>
            <a:prstDash val="solid"/>
            <a:headEnd type="none" len="sm" w="sm"/>
            <a:tailEnd type="none" len="sm" w="sm"/>
          </a:ln>
        </p:spPr>
      </p:sp>
      <p:sp>
        <p:nvSpPr>
          <p:cNvPr name="TextBox 9" id="9"/>
          <p:cNvSpPr txBox="true"/>
          <p:nvPr/>
        </p:nvSpPr>
        <p:spPr>
          <a:xfrm rot="0">
            <a:off x="2624663" y="1384460"/>
            <a:ext cx="6069158" cy="1935988"/>
          </a:xfrm>
          <a:prstGeom prst="rect">
            <a:avLst/>
          </a:prstGeom>
        </p:spPr>
        <p:txBody>
          <a:bodyPr anchor="t" rtlCol="false" tIns="0" lIns="0" bIns="0" rIns="0">
            <a:spAutoFit/>
          </a:bodyPr>
          <a:lstStyle/>
          <a:p>
            <a:pPr algn="l">
              <a:lnSpc>
                <a:spcPts val="7742"/>
              </a:lnSpc>
            </a:pPr>
            <a:r>
              <a:rPr lang="en-US" sz="5530">
                <a:solidFill>
                  <a:srgbClr val="000000"/>
                </a:solidFill>
                <a:latin typeface="Public Sans"/>
                <a:ea typeface="Public Sans"/>
                <a:cs typeface="Public Sans"/>
                <a:sym typeface="Public Sans"/>
              </a:rPr>
              <a:t>CASE STUDY</a:t>
            </a:r>
          </a:p>
          <a:p>
            <a:pPr algn="l">
              <a:lnSpc>
                <a:spcPts val="7742"/>
              </a:lnSpc>
            </a:pPr>
          </a:p>
        </p:txBody>
      </p:sp>
      <p:sp>
        <p:nvSpPr>
          <p:cNvPr name="TextBox 10" id="10"/>
          <p:cNvSpPr txBox="true"/>
          <p:nvPr/>
        </p:nvSpPr>
        <p:spPr>
          <a:xfrm rot="0">
            <a:off x="2624663" y="3153380"/>
            <a:ext cx="5367109" cy="2511548"/>
          </a:xfrm>
          <a:prstGeom prst="rect">
            <a:avLst/>
          </a:prstGeom>
        </p:spPr>
        <p:txBody>
          <a:bodyPr anchor="t" rtlCol="false" tIns="0" lIns="0" bIns="0" rIns="0">
            <a:spAutoFit/>
          </a:bodyPr>
          <a:lstStyle/>
          <a:p>
            <a:pPr algn="l">
              <a:lnSpc>
                <a:spcPts val="3318"/>
              </a:lnSpc>
            </a:pPr>
            <a:r>
              <a:rPr lang="en-US" sz="2370" b="true">
                <a:solidFill>
                  <a:srgbClr val="000000"/>
                </a:solidFill>
                <a:latin typeface="Public Sans Bold"/>
                <a:ea typeface="Public Sans Bold"/>
                <a:cs typeface="Public Sans Bold"/>
                <a:sym typeface="Public Sans Bold"/>
              </a:rPr>
              <a:t>Atelier Lux Design collaborated with an engineering firm to transform its office into a modern, acoustically optimized space that improved both functionality and branding.</a:t>
            </a:r>
          </a:p>
          <a:p>
            <a:pPr algn="l">
              <a:lnSpc>
                <a:spcPts val="3318"/>
              </a:lnSpc>
            </a:pPr>
          </a:p>
        </p:txBody>
      </p:sp>
      <p:sp>
        <p:nvSpPr>
          <p:cNvPr name="Freeform 11" id="11"/>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5"/>
            <a:stretch>
              <a:fillRect l="0" t="-121841" r="0" b="-121841"/>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88754"/>
            <a:ext cx="1238875" cy="10475754"/>
            <a:chOff x="0" y="0"/>
            <a:chExt cx="246163" cy="2081520"/>
          </a:xfrm>
        </p:grpSpPr>
        <p:sp>
          <p:nvSpPr>
            <p:cNvPr name="Freeform 3" id="3"/>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grpSp>
        <p:nvGrpSpPr>
          <p:cNvPr name="Group 4" id="4"/>
          <p:cNvGrpSpPr/>
          <p:nvPr/>
        </p:nvGrpSpPr>
        <p:grpSpPr>
          <a:xfrm rot="0">
            <a:off x="1238875" y="0"/>
            <a:ext cx="17049125" cy="3976730"/>
            <a:chOff x="0" y="0"/>
            <a:chExt cx="22732167" cy="5302307"/>
          </a:xfrm>
        </p:grpSpPr>
        <p:pic>
          <p:nvPicPr>
            <p:cNvPr name="Picture 5" id="5"/>
            <p:cNvPicPr>
              <a:picLocks noChangeAspect="true"/>
            </p:cNvPicPr>
            <p:nvPr/>
          </p:nvPicPr>
          <p:blipFill>
            <a:blip r:embed="rId2"/>
            <a:srcRect l="0" t="18941" r="0" b="46102"/>
            <a:stretch>
              <a:fillRect/>
            </a:stretch>
          </p:blipFill>
          <p:spPr>
            <a:xfrm flipH="false" flipV="false">
              <a:off x="0" y="0"/>
              <a:ext cx="22732167" cy="5302307"/>
            </a:xfrm>
            <a:prstGeom prst="rect">
              <a:avLst/>
            </a:prstGeom>
          </p:spPr>
        </p:pic>
      </p:grpSp>
      <p:sp>
        <p:nvSpPr>
          <p:cNvPr name="AutoShape 6" id="6"/>
          <p:cNvSpPr/>
          <p:nvPr/>
        </p:nvSpPr>
        <p:spPr>
          <a:xfrm>
            <a:off x="2685524" y="6024123"/>
            <a:ext cx="160086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2685524" y="4666831"/>
            <a:ext cx="8350254" cy="954913"/>
          </a:xfrm>
          <a:prstGeom prst="rect">
            <a:avLst/>
          </a:prstGeom>
        </p:spPr>
        <p:txBody>
          <a:bodyPr anchor="t" rtlCol="false" tIns="0" lIns="0" bIns="0" rIns="0">
            <a:spAutoFit/>
          </a:bodyPr>
          <a:lstStyle/>
          <a:p>
            <a:pPr algn="l">
              <a:lnSpc>
                <a:spcPts val="7742"/>
              </a:lnSpc>
            </a:pPr>
            <a:r>
              <a:rPr lang="en-US" sz="5530">
                <a:solidFill>
                  <a:srgbClr val="000000"/>
                </a:solidFill>
                <a:latin typeface="Public Sans"/>
                <a:ea typeface="Public Sans"/>
                <a:cs typeface="Public Sans"/>
                <a:sym typeface="Public Sans"/>
              </a:rPr>
              <a:t>PROJECT OVERVIEW</a:t>
            </a:r>
          </a:p>
        </p:txBody>
      </p:sp>
      <p:sp>
        <p:nvSpPr>
          <p:cNvPr name="TextBox 8" id="8"/>
          <p:cNvSpPr txBox="true"/>
          <p:nvPr/>
        </p:nvSpPr>
        <p:spPr>
          <a:xfrm rot="0">
            <a:off x="2685524" y="6918202"/>
            <a:ext cx="3354979" cy="1673348"/>
          </a:xfrm>
          <a:prstGeom prst="rect">
            <a:avLst/>
          </a:prstGeom>
        </p:spPr>
        <p:txBody>
          <a:bodyPr anchor="t" rtlCol="false" tIns="0" lIns="0" bIns="0" rIns="0">
            <a:spAutoFit/>
          </a:bodyPr>
          <a:lstStyle/>
          <a:p>
            <a:pPr algn="l">
              <a:lnSpc>
                <a:spcPts val="3318"/>
              </a:lnSpc>
            </a:pPr>
            <a:r>
              <a:rPr lang="en-US" sz="2370" b="true">
                <a:solidFill>
                  <a:srgbClr val="000000"/>
                </a:solidFill>
                <a:latin typeface="Public Sans Heavy"/>
                <a:ea typeface="Public Sans Heavy"/>
                <a:cs typeface="Public Sans Heavy"/>
                <a:sym typeface="Public Sans Heavy"/>
              </a:rPr>
              <a:t>Open-concept, noise distractions and the need for clearly defined zones.</a:t>
            </a:r>
          </a:p>
        </p:txBody>
      </p:sp>
      <p:sp>
        <p:nvSpPr>
          <p:cNvPr name="TextBox 9" id="9"/>
          <p:cNvSpPr txBox="true"/>
          <p:nvPr/>
        </p:nvSpPr>
        <p:spPr>
          <a:xfrm rot="0">
            <a:off x="2685524" y="6465447"/>
            <a:ext cx="3538957" cy="472694"/>
          </a:xfrm>
          <a:prstGeom prst="rect">
            <a:avLst/>
          </a:prstGeom>
        </p:spPr>
        <p:txBody>
          <a:bodyPr anchor="t" rtlCol="false" tIns="0" lIns="0" bIns="0" rIns="0">
            <a:spAutoFit/>
          </a:bodyPr>
          <a:lstStyle/>
          <a:p>
            <a:pPr algn="l">
              <a:lnSpc>
                <a:spcPts val="3870"/>
              </a:lnSpc>
            </a:pPr>
            <a:r>
              <a:rPr lang="en-US" sz="2764">
                <a:solidFill>
                  <a:srgbClr val="000000"/>
                </a:solidFill>
                <a:latin typeface="Public Sans"/>
                <a:ea typeface="Public Sans"/>
                <a:cs typeface="Public Sans"/>
                <a:sym typeface="Public Sans"/>
              </a:rPr>
              <a:t>Challenges: </a:t>
            </a:r>
          </a:p>
        </p:txBody>
      </p:sp>
      <p:sp>
        <p:nvSpPr>
          <p:cNvPr name="TextBox 10" id="10"/>
          <p:cNvSpPr txBox="true"/>
          <p:nvPr/>
        </p:nvSpPr>
        <p:spPr>
          <a:xfrm rot="0">
            <a:off x="6860651" y="6918202"/>
            <a:ext cx="5354371" cy="1673348"/>
          </a:xfrm>
          <a:prstGeom prst="rect">
            <a:avLst/>
          </a:prstGeom>
        </p:spPr>
        <p:txBody>
          <a:bodyPr anchor="t" rtlCol="false" tIns="0" lIns="0" bIns="0" rIns="0">
            <a:spAutoFit/>
          </a:bodyPr>
          <a:lstStyle/>
          <a:p>
            <a:pPr algn="l">
              <a:lnSpc>
                <a:spcPts val="3318"/>
              </a:lnSpc>
            </a:pPr>
            <a:r>
              <a:rPr lang="en-US" sz="2370" b="true">
                <a:solidFill>
                  <a:srgbClr val="000000"/>
                </a:solidFill>
                <a:latin typeface="Public Sans Heavy"/>
                <a:ea typeface="Public Sans Heavy"/>
                <a:cs typeface="Public Sans Heavy"/>
                <a:sym typeface="Public Sans Heavy"/>
              </a:rPr>
              <a:t>Custom acoustic partitions, sound-masking systems, and branded design elements such as wall murals and ergonomic furniture.</a:t>
            </a:r>
          </a:p>
        </p:txBody>
      </p:sp>
      <p:sp>
        <p:nvSpPr>
          <p:cNvPr name="TextBox 11" id="11"/>
          <p:cNvSpPr txBox="true"/>
          <p:nvPr/>
        </p:nvSpPr>
        <p:spPr>
          <a:xfrm rot="0">
            <a:off x="6860651" y="6465447"/>
            <a:ext cx="4216930" cy="472694"/>
          </a:xfrm>
          <a:prstGeom prst="rect">
            <a:avLst/>
          </a:prstGeom>
        </p:spPr>
        <p:txBody>
          <a:bodyPr anchor="t" rtlCol="false" tIns="0" lIns="0" bIns="0" rIns="0">
            <a:spAutoFit/>
          </a:bodyPr>
          <a:lstStyle/>
          <a:p>
            <a:pPr algn="l">
              <a:lnSpc>
                <a:spcPts val="3870"/>
              </a:lnSpc>
            </a:pPr>
            <a:r>
              <a:rPr lang="en-US" sz="2764">
                <a:solidFill>
                  <a:srgbClr val="000000"/>
                </a:solidFill>
                <a:latin typeface="Public Sans"/>
                <a:ea typeface="Public Sans"/>
                <a:cs typeface="Public Sans"/>
                <a:sym typeface="Public Sans"/>
              </a:rPr>
              <a:t>Solutions: </a:t>
            </a:r>
          </a:p>
        </p:txBody>
      </p:sp>
      <p:sp>
        <p:nvSpPr>
          <p:cNvPr name="TextBox 12" id="12"/>
          <p:cNvSpPr txBox="true"/>
          <p:nvPr/>
        </p:nvSpPr>
        <p:spPr>
          <a:xfrm rot="0">
            <a:off x="12824988" y="6918202"/>
            <a:ext cx="5263489" cy="2092448"/>
          </a:xfrm>
          <a:prstGeom prst="rect">
            <a:avLst/>
          </a:prstGeom>
        </p:spPr>
        <p:txBody>
          <a:bodyPr anchor="t" rtlCol="false" tIns="0" lIns="0" bIns="0" rIns="0">
            <a:spAutoFit/>
          </a:bodyPr>
          <a:lstStyle/>
          <a:p>
            <a:pPr algn="l">
              <a:lnSpc>
                <a:spcPts val="3318"/>
              </a:lnSpc>
            </a:pPr>
            <a:r>
              <a:rPr lang="en-US" sz="2370" b="true">
                <a:solidFill>
                  <a:srgbClr val="000000"/>
                </a:solidFill>
                <a:latin typeface="Public Sans Heavy"/>
                <a:ea typeface="Public Sans Heavy"/>
                <a:cs typeface="Public Sans Heavy"/>
                <a:sym typeface="Public Sans Heavy"/>
              </a:rPr>
              <a:t>A 40% </a:t>
            </a:r>
            <a:r>
              <a:rPr lang="en-US" b="true" sz="2370">
                <a:solidFill>
                  <a:srgbClr val="000000"/>
                </a:solidFill>
                <a:latin typeface="Public Sans Heavy"/>
                <a:ea typeface="Public Sans Heavy"/>
                <a:cs typeface="Public Sans Heavy"/>
                <a:sym typeface="Public Sans Heavy"/>
              </a:rPr>
              <a:t>reduction in noise complaints, improved collaboration, and enhanced employee satisfaction.</a:t>
            </a:r>
          </a:p>
          <a:p>
            <a:pPr algn="l">
              <a:lnSpc>
                <a:spcPts val="3318"/>
              </a:lnSpc>
            </a:pPr>
          </a:p>
        </p:txBody>
      </p:sp>
      <p:sp>
        <p:nvSpPr>
          <p:cNvPr name="TextBox 13" id="13"/>
          <p:cNvSpPr txBox="true"/>
          <p:nvPr/>
        </p:nvSpPr>
        <p:spPr>
          <a:xfrm rot="0">
            <a:off x="12824988" y="6465447"/>
            <a:ext cx="3924451" cy="472694"/>
          </a:xfrm>
          <a:prstGeom prst="rect">
            <a:avLst/>
          </a:prstGeom>
        </p:spPr>
        <p:txBody>
          <a:bodyPr anchor="t" rtlCol="false" tIns="0" lIns="0" bIns="0" rIns="0">
            <a:spAutoFit/>
          </a:bodyPr>
          <a:lstStyle/>
          <a:p>
            <a:pPr algn="l">
              <a:lnSpc>
                <a:spcPts val="3870"/>
              </a:lnSpc>
            </a:pPr>
            <a:r>
              <a:rPr lang="en-US" sz="2764">
                <a:solidFill>
                  <a:srgbClr val="000000"/>
                </a:solidFill>
                <a:latin typeface="Public Sans"/>
                <a:ea typeface="Public Sans"/>
                <a:cs typeface="Public Sans"/>
                <a:sym typeface="Public Sans"/>
              </a:rPr>
              <a:t>Results:</a:t>
            </a:r>
          </a:p>
        </p:txBody>
      </p:sp>
      <p:sp>
        <p:nvSpPr>
          <p:cNvPr name="Freeform 14" id="14"/>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3"/>
            <a:stretch>
              <a:fillRect l="0" t="-121841" r="0" b="-121841"/>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698991" y="0"/>
            <a:ext cx="6589009" cy="10287000"/>
            <a:chOff x="0" y="0"/>
            <a:chExt cx="8785345" cy="13716000"/>
          </a:xfrm>
        </p:grpSpPr>
        <p:pic>
          <p:nvPicPr>
            <p:cNvPr name="Picture 3" id="3"/>
            <p:cNvPicPr>
              <a:picLocks noChangeAspect="true"/>
            </p:cNvPicPr>
            <p:nvPr/>
          </p:nvPicPr>
          <p:blipFill>
            <a:blip r:embed="rId2"/>
            <a:srcRect l="28629" t="0" r="28629" b="0"/>
            <a:stretch>
              <a:fillRect/>
            </a:stretch>
          </p:blipFill>
          <p:spPr>
            <a:xfrm flipH="false" flipV="false">
              <a:off x="0" y="0"/>
              <a:ext cx="8785345" cy="13716000"/>
            </a:xfrm>
            <a:prstGeom prst="rect">
              <a:avLst/>
            </a:prstGeom>
          </p:spPr>
        </p:pic>
      </p:grpSp>
      <p:grpSp>
        <p:nvGrpSpPr>
          <p:cNvPr name="Group 4" id="4"/>
          <p:cNvGrpSpPr/>
          <p:nvPr/>
        </p:nvGrpSpPr>
        <p:grpSpPr>
          <a:xfrm rot="0">
            <a:off x="0" y="-188754"/>
            <a:ext cx="1238875" cy="10475754"/>
            <a:chOff x="0" y="0"/>
            <a:chExt cx="246163" cy="2081520"/>
          </a:xfrm>
        </p:grpSpPr>
        <p:sp>
          <p:nvSpPr>
            <p:cNvPr name="Freeform 5" id="5"/>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sp>
        <p:nvSpPr>
          <p:cNvPr name="AutoShape 6" id="6"/>
          <p:cNvSpPr/>
          <p:nvPr/>
        </p:nvSpPr>
        <p:spPr>
          <a:xfrm>
            <a:off x="2080239" y="2192163"/>
            <a:ext cx="160086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2080239" y="914400"/>
            <a:ext cx="7163461" cy="954913"/>
          </a:xfrm>
          <a:prstGeom prst="rect">
            <a:avLst/>
          </a:prstGeom>
        </p:spPr>
        <p:txBody>
          <a:bodyPr anchor="t" rtlCol="false" tIns="0" lIns="0" bIns="0" rIns="0">
            <a:spAutoFit/>
          </a:bodyPr>
          <a:lstStyle/>
          <a:p>
            <a:pPr algn="l">
              <a:lnSpc>
                <a:spcPts val="7742"/>
              </a:lnSpc>
            </a:pPr>
            <a:r>
              <a:rPr lang="en-US" sz="5530">
                <a:solidFill>
                  <a:srgbClr val="000000"/>
                </a:solidFill>
                <a:latin typeface="Public Sans"/>
                <a:ea typeface="Public Sans"/>
                <a:cs typeface="Public Sans"/>
                <a:sym typeface="Public Sans"/>
              </a:rPr>
              <a:t>OUR APPROACH</a:t>
            </a:r>
          </a:p>
        </p:txBody>
      </p:sp>
      <p:sp>
        <p:nvSpPr>
          <p:cNvPr name="TextBox 8" id="8"/>
          <p:cNvSpPr txBox="true"/>
          <p:nvPr/>
        </p:nvSpPr>
        <p:spPr>
          <a:xfrm rot="0">
            <a:off x="3813445" y="5072025"/>
            <a:ext cx="6667562" cy="728372"/>
          </a:xfrm>
          <a:prstGeom prst="rect">
            <a:avLst/>
          </a:prstGeom>
        </p:spPr>
        <p:txBody>
          <a:bodyPr anchor="t" rtlCol="false" tIns="0" lIns="0" bIns="0" rIns="0">
            <a:spAutoFit/>
          </a:bodyPr>
          <a:lstStyle/>
          <a:p>
            <a:pPr algn="l">
              <a:lnSpc>
                <a:spcPts val="2903"/>
              </a:lnSpc>
            </a:pPr>
            <a:r>
              <a:rPr lang="en-US" sz="2073" b="true">
                <a:solidFill>
                  <a:srgbClr val="000000"/>
                </a:solidFill>
                <a:latin typeface="Public Sans Heavy"/>
                <a:ea typeface="Public Sans Heavy"/>
                <a:cs typeface="Public Sans Heavy"/>
                <a:sym typeface="Public Sans Heavy"/>
              </a:rPr>
              <a:t>Separate quiet zones for focused tasks and collaborative areas for teamwork.</a:t>
            </a:r>
          </a:p>
        </p:txBody>
      </p:sp>
      <p:sp>
        <p:nvSpPr>
          <p:cNvPr name="TextBox 9" id="9"/>
          <p:cNvSpPr txBox="true"/>
          <p:nvPr/>
        </p:nvSpPr>
        <p:spPr>
          <a:xfrm rot="0">
            <a:off x="3813445" y="4706763"/>
            <a:ext cx="3856368" cy="416052"/>
          </a:xfrm>
          <a:prstGeom prst="rect">
            <a:avLst/>
          </a:prstGeom>
        </p:spPr>
        <p:txBody>
          <a:bodyPr anchor="t" rtlCol="false" tIns="0" lIns="0" bIns="0" rIns="0">
            <a:spAutoFit/>
          </a:bodyPr>
          <a:lstStyle/>
          <a:p>
            <a:pPr algn="l">
              <a:lnSpc>
                <a:spcPts val="3318"/>
              </a:lnSpc>
            </a:pPr>
            <a:r>
              <a:rPr lang="en-US" sz="2370">
                <a:solidFill>
                  <a:srgbClr val="000000"/>
                </a:solidFill>
                <a:latin typeface="Public Sans"/>
                <a:ea typeface="Public Sans"/>
                <a:cs typeface="Public Sans"/>
                <a:sym typeface="Public Sans"/>
              </a:rPr>
              <a:t>Zoning:</a:t>
            </a:r>
          </a:p>
        </p:txBody>
      </p:sp>
      <p:grpSp>
        <p:nvGrpSpPr>
          <p:cNvPr name="Group 10" id="10"/>
          <p:cNvGrpSpPr/>
          <p:nvPr/>
        </p:nvGrpSpPr>
        <p:grpSpPr>
          <a:xfrm rot="0">
            <a:off x="2080239" y="4859163"/>
            <a:ext cx="1362752" cy="1280876"/>
            <a:chOff x="0" y="0"/>
            <a:chExt cx="236450" cy="222244"/>
          </a:xfrm>
        </p:grpSpPr>
        <p:sp>
          <p:nvSpPr>
            <p:cNvPr name="Freeform 11" id="11"/>
            <p:cNvSpPr/>
            <p:nvPr/>
          </p:nvSpPr>
          <p:spPr>
            <a:xfrm flipH="false" flipV="false" rot="0">
              <a:off x="0" y="0"/>
              <a:ext cx="236450" cy="222244"/>
            </a:xfrm>
            <a:custGeom>
              <a:avLst/>
              <a:gdLst/>
              <a:ahLst/>
              <a:cxnLst/>
              <a:rect r="r" b="b" t="t" l="l"/>
              <a:pathLst>
                <a:path h="222244" w="236450">
                  <a:moveTo>
                    <a:pt x="0" y="0"/>
                  </a:moveTo>
                  <a:lnTo>
                    <a:pt x="236450" y="0"/>
                  </a:lnTo>
                  <a:lnTo>
                    <a:pt x="236450" y="222244"/>
                  </a:lnTo>
                  <a:lnTo>
                    <a:pt x="0" y="222244"/>
                  </a:lnTo>
                  <a:close/>
                </a:path>
              </a:pathLst>
            </a:custGeom>
            <a:solidFill>
              <a:srgbClr val="000000"/>
            </a:solidFill>
          </p:spPr>
        </p:sp>
      </p:grpSp>
      <p:sp>
        <p:nvSpPr>
          <p:cNvPr name="TextBox 12" id="12"/>
          <p:cNvSpPr txBox="true"/>
          <p:nvPr/>
        </p:nvSpPr>
        <p:spPr>
          <a:xfrm rot="0">
            <a:off x="2080239" y="4914995"/>
            <a:ext cx="1362752" cy="1037798"/>
          </a:xfrm>
          <a:prstGeom prst="rect">
            <a:avLst/>
          </a:prstGeom>
        </p:spPr>
        <p:txBody>
          <a:bodyPr anchor="t" rtlCol="false" tIns="0" lIns="0" bIns="0" rIns="0">
            <a:spAutoFit/>
          </a:bodyPr>
          <a:lstStyle/>
          <a:p>
            <a:pPr algn="ctr">
              <a:lnSpc>
                <a:spcPts val="8423"/>
              </a:lnSpc>
            </a:pPr>
            <a:r>
              <a:rPr lang="en-US" sz="6016">
                <a:solidFill>
                  <a:srgbClr val="FFFFFF"/>
                </a:solidFill>
                <a:latin typeface="Public Sans"/>
                <a:ea typeface="Public Sans"/>
                <a:cs typeface="Public Sans"/>
                <a:sym typeface="Public Sans"/>
              </a:rPr>
              <a:t>01</a:t>
            </a:r>
          </a:p>
        </p:txBody>
      </p:sp>
      <p:sp>
        <p:nvSpPr>
          <p:cNvPr name="TextBox 13" id="13"/>
          <p:cNvSpPr txBox="true"/>
          <p:nvPr/>
        </p:nvSpPr>
        <p:spPr>
          <a:xfrm rot="0">
            <a:off x="3813445" y="6798643"/>
            <a:ext cx="5810312" cy="1090322"/>
          </a:xfrm>
          <a:prstGeom prst="rect">
            <a:avLst/>
          </a:prstGeom>
        </p:spPr>
        <p:txBody>
          <a:bodyPr anchor="t" rtlCol="false" tIns="0" lIns="0" bIns="0" rIns="0">
            <a:spAutoFit/>
          </a:bodyPr>
          <a:lstStyle/>
          <a:p>
            <a:pPr algn="l">
              <a:lnSpc>
                <a:spcPts val="2903"/>
              </a:lnSpc>
            </a:pPr>
            <a:r>
              <a:rPr lang="en-US" sz="2073" b="true">
                <a:solidFill>
                  <a:srgbClr val="000000"/>
                </a:solidFill>
                <a:latin typeface="Public Sans Heavy"/>
                <a:ea typeface="Public Sans Heavy"/>
                <a:cs typeface="Public Sans Heavy"/>
                <a:sym typeface="Public Sans Heavy"/>
              </a:rPr>
              <a:t> Incorporating sound-absorbing materials such as acoustic panels, carpets, and specialized ceiling treatments.</a:t>
            </a:r>
          </a:p>
        </p:txBody>
      </p:sp>
      <p:sp>
        <p:nvSpPr>
          <p:cNvPr name="TextBox 14" id="14"/>
          <p:cNvSpPr txBox="true"/>
          <p:nvPr/>
        </p:nvSpPr>
        <p:spPr>
          <a:xfrm rot="0">
            <a:off x="3813445" y="6433382"/>
            <a:ext cx="2639435" cy="416052"/>
          </a:xfrm>
          <a:prstGeom prst="rect">
            <a:avLst/>
          </a:prstGeom>
        </p:spPr>
        <p:txBody>
          <a:bodyPr anchor="t" rtlCol="false" tIns="0" lIns="0" bIns="0" rIns="0">
            <a:spAutoFit/>
          </a:bodyPr>
          <a:lstStyle/>
          <a:p>
            <a:pPr algn="l">
              <a:lnSpc>
                <a:spcPts val="3318"/>
              </a:lnSpc>
            </a:pPr>
            <a:r>
              <a:rPr lang="en-US" sz="2370">
                <a:solidFill>
                  <a:srgbClr val="000000"/>
                </a:solidFill>
                <a:latin typeface="Public Sans"/>
                <a:ea typeface="Public Sans"/>
                <a:cs typeface="Public Sans"/>
                <a:sym typeface="Public Sans"/>
              </a:rPr>
              <a:t>Materials:</a:t>
            </a:r>
          </a:p>
        </p:txBody>
      </p:sp>
      <p:grpSp>
        <p:nvGrpSpPr>
          <p:cNvPr name="Group 15" id="15"/>
          <p:cNvGrpSpPr/>
          <p:nvPr/>
        </p:nvGrpSpPr>
        <p:grpSpPr>
          <a:xfrm rot="0">
            <a:off x="2080239" y="6585782"/>
            <a:ext cx="1362752" cy="1280876"/>
            <a:chOff x="0" y="0"/>
            <a:chExt cx="236450" cy="222244"/>
          </a:xfrm>
        </p:grpSpPr>
        <p:sp>
          <p:nvSpPr>
            <p:cNvPr name="Freeform 16" id="16"/>
            <p:cNvSpPr/>
            <p:nvPr/>
          </p:nvSpPr>
          <p:spPr>
            <a:xfrm flipH="false" flipV="false" rot="0">
              <a:off x="0" y="0"/>
              <a:ext cx="236450" cy="222244"/>
            </a:xfrm>
            <a:custGeom>
              <a:avLst/>
              <a:gdLst/>
              <a:ahLst/>
              <a:cxnLst/>
              <a:rect r="r" b="b" t="t" l="l"/>
              <a:pathLst>
                <a:path h="222244" w="236450">
                  <a:moveTo>
                    <a:pt x="0" y="0"/>
                  </a:moveTo>
                  <a:lnTo>
                    <a:pt x="236450" y="0"/>
                  </a:lnTo>
                  <a:lnTo>
                    <a:pt x="236450" y="222244"/>
                  </a:lnTo>
                  <a:lnTo>
                    <a:pt x="0" y="222244"/>
                  </a:lnTo>
                  <a:close/>
                </a:path>
              </a:pathLst>
            </a:custGeom>
            <a:solidFill>
              <a:srgbClr val="000000"/>
            </a:solidFill>
          </p:spPr>
        </p:sp>
      </p:grpSp>
      <p:sp>
        <p:nvSpPr>
          <p:cNvPr name="TextBox 17" id="17"/>
          <p:cNvSpPr txBox="true"/>
          <p:nvPr/>
        </p:nvSpPr>
        <p:spPr>
          <a:xfrm rot="0">
            <a:off x="2080239" y="6641613"/>
            <a:ext cx="1362752" cy="1037798"/>
          </a:xfrm>
          <a:prstGeom prst="rect">
            <a:avLst/>
          </a:prstGeom>
        </p:spPr>
        <p:txBody>
          <a:bodyPr anchor="t" rtlCol="false" tIns="0" lIns="0" bIns="0" rIns="0">
            <a:spAutoFit/>
          </a:bodyPr>
          <a:lstStyle/>
          <a:p>
            <a:pPr algn="ctr">
              <a:lnSpc>
                <a:spcPts val="8423"/>
              </a:lnSpc>
            </a:pPr>
            <a:r>
              <a:rPr lang="en-US" sz="6016">
                <a:solidFill>
                  <a:srgbClr val="FFFFFF"/>
                </a:solidFill>
                <a:latin typeface="Public Sans"/>
                <a:ea typeface="Public Sans"/>
                <a:cs typeface="Public Sans"/>
                <a:sym typeface="Public Sans"/>
              </a:rPr>
              <a:t>02</a:t>
            </a:r>
          </a:p>
        </p:txBody>
      </p:sp>
      <p:sp>
        <p:nvSpPr>
          <p:cNvPr name="TextBox 18" id="18"/>
          <p:cNvSpPr txBox="true"/>
          <p:nvPr/>
        </p:nvSpPr>
        <p:spPr>
          <a:xfrm rot="0">
            <a:off x="3813445" y="8515736"/>
            <a:ext cx="5810312" cy="1090322"/>
          </a:xfrm>
          <a:prstGeom prst="rect">
            <a:avLst/>
          </a:prstGeom>
        </p:spPr>
        <p:txBody>
          <a:bodyPr anchor="t" rtlCol="false" tIns="0" lIns="0" bIns="0" rIns="0">
            <a:spAutoFit/>
          </a:bodyPr>
          <a:lstStyle/>
          <a:p>
            <a:pPr algn="l">
              <a:lnSpc>
                <a:spcPts val="2903"/>
              </a:lnSpc>
            </a:pPr>
            <a:r>
              <a:rPr lang="en-US" sz="2073" b="true">
                <a:solidFill>
                  <a:srgbClr val="000000"/>
                </a:solidFill>
                <a:latin typeface="Public Sans Heavy"/>
                <a:ea typeface="Public Sans Heavy"/>
                <a:cs typeface="Public Sans Heavy"/>
                <a:sym typeface="Public Sans Heavy"/>
              </a:rPr>
              <a:t>Efficient space planning to ensure ergonomic workstations and seamless movement between spaces.</a:t>
            </a:r>
          </a:p>
        </p:txBody>
      </p:sp>
      <p:sp>
        <p:nvSpPr>
          <p:cNvPr name="TextBox 19" id="19"/>
          <p:cNvSpPr txBox="true"/>
          <p:nvPr/>
        </p:nvSpPr>
        <p:spPr>
          <a:xfrm rot="0">
            <a:off x="3813445" y="8150474"/>
            <a:ext cx="3856368" cy="416052"/>
          </a:xfrm>
          <a:prstGeom prst="rect">
            <a:avLst/>
          </a:prstGeom>
        </p:spPr>
        <p:txBody>
          <a:bodyPr anchor="t" rtlCol="false" tIns="0" lIns="0" bIns="0" rIns="0">
            <a:spAutoFit/>
          </a:bodyPr>
          <a:lstStyle/>
          <a:p>
            <a:pPr algn="l">
              <a:lnSpc>
                <a:spcPts val="3318"/>
              </a:lnSpc>
            </a:pPr>
            <a:r>
              <a:rPr lang="en-US" sz="2370">
                <a:solidFill>
                  <a:srgbClr val="000000"/>
                </a:solidFill>
                <a:latin typeface="Public Sans"/>
                <a:ea typeface="Public Sans"/>
                <a:cs typeface="Public Sans"/>
                <a:sym typeface="Public Sans"/>
              </a:rPr>
              <a:t>Layout Optimization:</a:t>
            </a:r>
          </a:p>
        </p:txBody>
      </p:sp>
      <p:grpSp>
        <p:nvGrpSpPr>
          <p:cNvPr name="Group 20" id="20"/>
          <p:cNvGrpSpPr/>
          <p:nvPr/>
        </p:nvGrpSpPr>
        <p:grpSpPr>
          <a:xfrm rot="0">
            <a:off x="2080239" y="8302874"/>
            <a:ext cx="1362752" cy="1280876"/>
            <a:chOff x="0" y="0"/>
            <a:chExt cx="236450" cy="222244"/>
          </a:xfrm>
        </p:grpSpPr>
        <p:sp>
          <p:nvSpPr>
            <p:cNvPr name="Freeform 21" id="21"/>
            <p:cNvSpPr/>
            <p:nvPr/>
          </p:nvSpPr>
          <p:spPr>
            <a:xfrm flipH="false" flipV="false" rot="0">
              <a:off x="0" y="0"/>
              <a:ext cx="236450" cy="222244"/>
            </a:xfrm>
            <a:custGeom>
              <a:avLst/>
              <a:gdLst/>
              <a:ahLst/>
              <a:cxnLst/>
              <a:rect r="r" b="b" t="t" l="l"/>
              <a:pathLst>
                <a:path h="222244" w="236450">
                  <a:moveTo>
                    <a:pt x="0" y="0"/>
                  </a:moveTo>
                  <a:lnTo>
                    <a:pt x="236450" y="0"/>
                  </a:lnTo>
                  <a:lnTo>
                    <a:pt x="236450" y="222244"/>
                  </a:lnTo>
                  <a:lnTo>
                    <a:pt x="0" y="222244"/>
                  </a:lnTo>
                  <a:close/>
                </a:path>
              </a:pathLst>
            </a:custGeom>
            <a:solidFill>
              <a:srgbClr val="000000"/>
            </a:solidFill>
          </p:spPr>
        </p:sp>
      </p:grpSp>
      <p:sp>
        <p:nvSpPr>
          <p:cNvPr name="TextBox 22" id="22"/>
          <p:cNvSpPr txBox="true"/>
          <p:nvPr/>
        </p:nvSpPr>
        <p:spPr>
          <a:xfrm rot="0">
            <a:off x="2080239" y="8358705"/>
            <a:ext cx="1362752" cy="1037798"/>
          </a:xfrm>
          <a:prstGeom prst="rect">
            <a:avLst/>
          </a:prstGeom>
        </p:spPr>
        <p:txBody>
          <a:bodyPr anchor="t" rtlCol="false" tIns="0" lIns="0" bIns="0" rIns="0">
            <a:spAutoFit/>
          </a:bodyPr>
          <a:lstStyle/>
          <a:p>
            <a:pPr algn="ctr">
              <a:lnSpc>
                <a:spcPts val="8423"/>
              </a:lnSpc>
            </a:pPr>
            <a:r>
              <a:rPr lang="en-US" sz="6016">
                <a:solidFill>
                  <a:srgbClr val="FFFFFF"/>
                </a:solidFill>
                <a:latin typeface="Public Sans"/>
                <a:ea typeface="Public Sans"/>
                <a:cs typeface="Public Sans"/>
                <a:sym typeface="Public Sans"/>
              </a:rPr>
              <a:t>03</a:t>
            </a:r>
          </a:p>
        </p:txBody>
      </p:sp>
      <p:sp>
        <p:nvSpPr>
          <p:cNvPr name="TextBox 23" id="23"/>
          <p:cNvSpPr txBox="true"/>
          <p:nvPr/>
        </p:nvSpPr>
        <p:spPr>
          <a:xfrm rot="0">
            <a:off x="2080239" y="2458863"/>
            <a:ext cx="7012075" cy="2092452"/>
          </a:xfrm>
          <a:prstGeom prst="rect">
            <a:avLst/>
          </a:prstGeom>
        </p:spPr>
        <p:txBody>
          <a:bodyPr anchor="t" rtlCol="false" tIns="0" lIns="0" bIns="0" rIns="0">
            <a:spAutoFit/>
          </a:bodyPr>
          <a:lstStyle/>
          <a:p>
            <a:pPr algn="l">
              <a:lnSpc>
                <a:spcPts val="3318"/>
              </a:lnSpc>
            </a:pPr>
            <a:r>
              <a:rPr lang="en-US" sz="2370">
                <a:solidFill>
                  <a:srgbClr val="000000"/>
                </a:solidFill>
                <a:latin typeface="Public Sans"/>
                <a:ea typeface="Public Sans"/>
                <a:cs typeface="Public Sans"/>
                <a:sym typeface="Public Sans"/>
              </a:rPr>
              <a:t>We began by analyzing the firm’s work environment, identifying noise hotspots, and mapping their team’s workflow. Our design prioritized:</a:t>
            </a:r>
          </a:p>
          <a:p>
            <a:pPr algn="l">
              <a:lnSpc>
                <a:spcPts val="3318"/>
              </a:lnSpc>
            </a:pPr>
          </a:p>
        </p:txBody>
      </p:sp>
      <p:sp>
        <p:nvSpPr>
          <p:cNvPr name="Freeform 24" id="24"/>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3"/>
            <a:stretch>
              <a:fillRect l="0" t="-121841" r="0" b="-121841"/>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38875" y="0"/>
            <a:ext cx="7737262" cy="10287000"/>
            <a:chOff x="0" y="0"/>
            <a:chExt cx="10316349" cy="13716000"/>
          </a:xfrm>
        </p:grpSpPr>
        <p:pic>
          <p:nvPicPr>
            <p:cNvPr name="Picture 3" id="3"/>
            <p:cNvPicPr>
              <a:picLocks noChangeAspect="true"/>
            </p:cNvPicPr>
            <p:nvPr/>
          </p:nvPicPr>
          <p:blipFill>
            <a:blip r:embed="rId2"/>
            <a:srcRect l="40233" t="0" r="9578" b="0"/>
            <a:stretch>
              <a:fillRect/>
            </a:stretch>
          </p:blipFill>
          <p:spPr>
            <a:xfrm flipH="false" flipV="false">
              <a:off x="0" y="0"/>
              <a:ext cx="10316349" cy="13716000"/>
            </a:xfrm>
            <a:prstGeom prst="rect">
              <a:avLst/>
            </a:prstGeom>
          </p:spPr>
        </p:pic>
      </p:grpSp>
      <p:grpSp>
        <p:nvGrpSpPr>
          <p:cNvPr name="Group 4" id="4"/>
          <p:cNvGrpSpPr/>
          <p:nvPr/>
        </p:nvGrpSpPr>
        <p:grpSpPr>
          <a:xfrm rot="0">
            <a:off x="0" y="0"/>
            <a:ext cx="1238875" cy="10287000"/>
            <a:chOff x="0" y="0"/>
            <a:chExt cx="246163" cy="2044015"/>
          </a:xfrm>
        </p:grpSpPr>
        <p:sp>
          <p:nvSpPr>
            <p:cNvPr name="Freeform 5" id="5"/>
            <p:cNvSpPr/>
            <p:nvPr/>
          </p:nvSpPr>
          <p:spPr>
            <a:xfrm flipH="false" flipV="false" rot="0">
              <a:off x="0" y="0"/>
              <a:ext cx="246163" cy="2044015"/>
            </a:xfrm>
            <a:custGeom>
              <a:avLst/>
              <a:gdLst/>
              <a:ahLst/>
              <a:cxnLst/>
              <a:rect r="r" b="b" t="t" l="l"/>
              <a:pathLst>
                <a:path h="2044015" w="246163">
                  <a:moveTo>
                    <a:pt x="0" y="0"/>
                  </a:moveTo>
                  <a:lnTo>
                    <a:pt x="246163" y="0"/>
                  </a:lnTo>
                  <a:lnTo>
                    <a:pt x="246163" y="2044015"/>
                  </a:lnTo>
                  <a:lnTo>
                    <a:pt x="0" y="2044015"/>
                  </a:lnTo>
                  <a:close/>
                </a:path>
              </a:pathLst>
            </a:custGeom>
            <a:solidFill>
              <a:srgbClr val="39493B"/>
            </a:solidFill>
          </p:spPr>
        </p:sp>
      </p:grpSp>
      <p:sp>
        <p:nvSpPr>
          <p:cNvPr name="AutoShape 6" id="6"/>
          <p:cNvSpPr/>
          <p:nvPr/>
        </p:nvSpPr>
        <p:spPr>
          <a:xfrm>
            <a:off x="10004757" y="1872736"/>
            <a:ext cx="160086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10004757" y="532441"/>
            <a:ext cx="7500903" cy="1908175"/>
          </a:xfrm>
          <a:prstGeom prst="rect">
            <a:avLst/>
          </a:prstGeom>
        </p:spPr>
        <p:txBody>
          <a:bodyPr anchor="t" rtlCol="false" tIns="0" lIns="0" bIns="0" rIns="0">
            <a:spAutoFit/>
          </a:bodyPr>
          <a:lstStyle/>
          <a:p>
            <a:pPr algn="l">
              <a:lnSpc>
                <a:spcPts val="7699"/>
              </a:lnSpc>
            </a:pPr>
            <a:r>
              <a:rPr lang="en-US" sz="5499">
                <a:solidFill>
                  <a:srgbClr val="000000"/>
                </a:solidFill>
                <a:latin typeface="Public Sans Thin"/>
                <a:ea typeface="Public Sans Thin"/>
                <a:cs typeface="Public Sans Thin"/>
                <a:sym typeface="Public Sans Thin"/>
              </a:rPr>
              <a:t>KEY CHALLENGE</a:t>
            </a:r>
          </a:p>
          <a:p>
            <a:pPr algn="l">
              <a:lnSpc>
                <a:spcPts val="7699"/>
              </a:lnSpc>
            </a:pPr>
          </a:p>
        </p:txBody>
      </p:sp>
      <p:sp>
        <p:nvSpPr>
          <p:cNvPr name="TextBox 8" id="8"/>
          <p:cNvSpPr txBox="true"/>
          <p:nvPr/>
        </p:nvSpPr>
        <p:spPr>
          <a:xfrm rot="0">
            <a:off x="10004757" y="2387568"/>
            <a:ext cx="7500903" cy="1953895"/>
          </a:xfrm>
          <a:prstGeom prst="rect">
            <a:avLst/>
          </a:prstGeom>
        </p:spPr>
        <p:txBody>
          <a:bodyPr anchor="t" rtlCol="false" tIns="0" lIns="0" bIns="0" rIns="0">
            <a:spAutoFit/>
          </a:bodyPr>
          <a:lstStyle/>
          <a:p>
            <a:pPr algn="l">
              <a:lnSpc>
                <a:spcPts val="3079"/>
              </a:lnSpc>
            </a:pPr>
            <a:r>
              <a:rPr lang="en-US" sz="2199">
                <a:solidFill>
                  <a:srgbClr val="000000"/>
                </a:solidFill>
                <a:latin typeface="Public Sans"/>
                <a:ea typeface="Public Sans"/>
                <a:cs typeface="Public Sans"/>
                <a:sym typeface="Public Sans"/>
              </a:rPr>
              <a:t>One challenge was minimizing noise transfer in an open-concept space. We introduced custom partitions with integrated acoustic properties and strategically placed sound-masking systems to reduce distractions.</a:t>
            </a:r>
          </a:p>
          <a:p>
            <a:pPr algn="l">
              <a:lnSpc>
                <a:spcPts val="3079"/>
              </a:lnSpc>
            </a:pPr>
          </a:p>
        </p:txBody>
      </p:sp>
      <p:sp>
        <p:nvSpPr>
          <p:cNvPr name="AutoShape 9" id="9"/>
          <p:cNvSpPr/>
          <p:nvPr/>
        </p:nvSpPr>
        <p:spPr>
          <a:xfrm>
            <a:off x="10004757" y="5643658"/>
            <a:ext cx="1600861" cy="0"/>
          </a:xfrm>
          <a:prstGeom prst="line">
            <a:avLst/>
          </a:prstGeom>
          <a:ln cap="rnd" w="57150">
            <a:solidFill>
              <a:srgbClr val="000000"/>
            </a:solidFill>
            <a:prstDash val="solid"/>
            <a:headEnd type="none" len="sm" w="sm"/>
            <a:tailEnd type="none" len="sm" w="sm"/>
          </a:ln>
        </p:spPr>
      </p:sp>
      <p:sp>
        <p:nvSpPr>
          <p:cNvPr name="TextBox 10" id="10"/>
          <p:cNvSpPr txBox="true"/>
          <p:nvPr/>
        </p:nvSpPr>
        <p:spPr>
          <a:xfrm rot="0">
            <a:off x="10004757" y="4303364"/>
            <a:ext cx="7500903" cy="1908175"/>
          </a:xfrm>
          <a:prstGeom prst="rect">
            <a:avLst/>
          </a:prstGeom>
        </p:spPr>
        <p:txBody>
          <a:bodyPr anchor="t" rtlCol="false" tIns="0" lIns="0" bIns="0" rIns="0">
            <a:spAutoFit/>
          </a:bodyPr>
          <a:lstStyle/>
          <a:p>
            <a:pPr algn="l">
              <a:lnSpc>
                <a:spcPts val="7699"/>
              </a:lnSpc>
            </a:pPr>
            <a:r>
              <a:rPr lang="en-US" sz="5499">
                <a:solidFill>
                  <a:srgbClr val="000000"/>
                </a:solidFill>
                <a:latin typeface="Public Sans Thin"/>
                <a:ea typeface="Public Sans Thin"/>
                <a:cs typeface="Public Sans Thin"/>
                <a:sym typeface="Public Sans Thin"/>
              </a:rPr>
              <a:t>RESULTS</a:t>
            </a:r>
          </a:p>
          <a:p>
            <a:pPr algn="l">
              <a:lnSpc>
                <a:spcPts val="7699"/>
              </a:lnSpc>
            </a:pPr>
          </a:p>
        </p:txBody>
      </p:sp>
      <p:sp>
        <p:nvSpPr>
          <p:cNvPr name="TextBox 11" id="11"/>
          <p:cNvSpPr txBox="true"/>
          <p:nvPr/>
        </p:nvSpPr>
        <p:spPr>
          <a:xfrm rot="0">
            <a:off x="10004757" y="6158491"/>
            <a:ext cx="7500903" cy="4297045"/>
          </a:xfrm>
          <a:prstGeom prst="rect">
            <a:avLst/>
          </a:prstGeom>
        </p:spPr>
        <p:txBody>
          <a:bodyPr anchor="t" rtlCol="false" tIns="0" lIns="0" bIns="0" rIns="0">
            <a:spAutoFit/>
          </a:bodyPr>
          <a:lstStyle/>
          <a:p>
            <a:pPr algn="l">
              <a:lnSpc>
                <a:spcPts val="3079"/>
              </a:lnSpc>
            </a:pPr>
            <a:r>
              <a:rPr lang="en-US" sz="2199">
                <a:solidFill>
                  <a:srgbClr val="000000"/>
                </a:solidFill>
                <a:latin typeface="Public Sans"/>
                <a:ea typeface="Public Sans"/>
                <a:cs typeface="Public Sans"/>
                <a:sym typeface="Public Sans"/>
              </a:rPr>
              <a:t>The revamped office boosted employee satisfaction and productivity:</a:t>
            </a:r>
          </a:p>
          <a:p>
            <a:pPr algn="l" marL="474979" indent="-237490" lvl="1">
              <a:lnSpc>
                <a:spcPts val="3079"/>
              </a:lnSpc>
              <a:buFont typeface="Arial"/>
              <a:buChar char="•"/>
            </a:pPr>
            <a:r>
              <a:rPr lang="en-US" sz="2199">
                <a:solidFill>
                  <a:srgbClr val="000000"/>
                </a:solidFill>
                <a:latin typeface="Public Sans"/>
                <a:ea typeface="Public Sans"/>
                <a:cs typeface="Public Sans"/>
                <a:sym typeface="Public Sans"/>
              </a:rPr>
              <a:t>40% reduction in noise complaints (based on post-occupancy feedback). </a:t>
            </a:r>
          </a:p>
          <a:p>
            <a:pPr algn="l" marL="474979" indent="-237490" lvl="1">
              <a:lnSpc>
                <a:spcPts val="3079"/>
              </a:lnSpc>
              <a:buFont typeface="Arial"/>
              <a:buChar char="•"/>
            </a:pPr>
            <a:r>
              <a:rPr lang="en-US" sz="2199">
                <a:solidFill>
                  <a:srgbClr val="000000"/>
                </a:solidFill>
                <a:latin typeface="Public Sans"/>
                <a:ea typeface="Public Sans"/>
                <a:cs typeface="Public Sans"/>
                <a:sym typeface="Public Sans"/>
              </a:rPr>
              <a:t>Improved team collaboration with clearly defined spaces.</a:t>
            </a:r>
          </a:p>
          <a:p>
            <a:pPr algn="l" marL="474979" indent="-237490" lvl="1">
              <a:lnSpc>
                <a:spcPts val="3079"/>
              </a:lnSpc>
              <a:buFont typeface="Arial"/>
              <a:buChar char="•"/>
            </a:pPr>
            <a:r>
              <a:rPr lang="en-US" sz="2199">
                <a:solidFill>
                  <a:srgbClr val="000000"/>
                </a:solidFill>
                <a:latin typeface="Public Sans"/>
                <a:ea typeface="Public Sans"/>
                <a:cs typeface="Public Sans"/>
                <a:sym typeface="Public Sans"/>
              </a:rPr>
              <a:t>The client praised the blend of aesthetics and functionality, noting the positive impact on their daily operations.</a:t>
            </a:r>
          </a:p>
          <a:p>
            <a:pPr algn="l">
              <a:lnSpc>
                <a:spcPts val="3079"/>
              </a:lnSpc>
            </a:pPr>
          </a:p>
          <a:p>
            <a:pPr algn="l">
              <a:lnSpc>
                <a:spcPts val="3079"/>
              </a:lnSpc>
            </a:pPr>
          </a:p>
        </p:txBody>
      </p:sp>
      <p:sp>
        <p:nvSpPr>
          <p:cNvPr name="Freeform 12" id="12"/>
          <p:cNvSpPr/>
          <p:nvPr/>
        </p:nvSpPr>
        <p:spPr>
          <a:xfrm flipH="false" flipV="false" rot="0">
            <a:off x="7146401" y="813393"/>
            <a:ext cx="2602986" cy="2644847"/>
          </a:xfrm>
          <a:custGeom>
            <a:avLst/>
            <a:gdLst/>
            <a:ahLst/>
            <a:cxnLst/>
            <a:rect r="r" b="b" t="t" l="l"/>
            <a:pathLst>
              <a:path h="2644847" w="2602986">
                <a:moveTo>
                  <a:pt x="0" y="0"/>
                </a:moveTo>
                <a:lnTo>
                  <a:pt x="2602986" y="0"/>
                </a:lnTo>
                <a:lnTo>
                  <a:pt x="2602986" y="2644847"/>
                </a:lnTo>
                <a:lnTo>
                  <a:pt x="0" y="2644847"/>
                </a:lnTo>
                <a:lnTo>
                  <a:pt x="0" y="0"/>
                </a:lnTo>
                <a:close/>
              </a:path>
            </a:pathLst>
          </a:custGeom>
          <a:blipFill>
            <a:blip r:embed="rId3"/>
            <a:stretch>
              <a:fillRect l="0" t="0" r="0" b="0"/>
            </a:stretch>
          </a:blipFill>
        </p:spPr>
      </p:sp>
      <p:sp>
        <p:nvSpPr>
          <p:cNvPr name="Freeform 13" id="13"/>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4"/>
            <a:stretch>
              <a:fillRect l="0" t="-121841" r="0" b="-121841"/>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88754"/>
            <a:ext cx="1238875" cy="10475754"/>
            <a:chOff x="0" y="0"/>
            <a:chExt cx="246163" cy="2081520"/>
          </a:xfrm>
        </p:grpSpPr>
        <p:sp>
          <p:nvSpPr>
            <p:cNvPr name="Freeform 3" id="3"/>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sp>
        <p:nvSpPr>
          <p:cNvPr name="AutoShape 4" id="4"/>
          <p:cNvSpPr/>
          <p:nvPr/>
        </p:nvSpPr>
        <p:spPr>
          <a:xfrm>
            <a:off x="2624663" y="2839055"/>
            <a:ext cx="1600861" cy="0"/>
          </a:xfrm>
          <a:prstGeom prst="line">
            <a:avLst/>
          </a:prstGeom>
          <a:ln cap="rnd" w="57150">
            <a:solidFill>
              <a:srgbClr val="000000"/>
            </a:solidFill>
            <a:prstDash val="solid"/>
            <a:headEnd type="none" len="sm" w="sm"/>
            <a:tailEnd type="none" len="sm" w="sm"/>
          </a:ln>
        </p:spPr>
      </p:sp>
      <p:sp>
        <p:nvSpPr>
          <p:cNvPr name="Freeform 5" id="5"/>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2"/>
            <a:stretch>
              <a:fillRect l="0" t="-121841" r="0" b="-121841"/>
            </a:stretch>
          </a:blipFill>
        </p:spPr>
      </p:sp>
      <p:sp>
        <p:nvSpPr>
          <p:cNvPr name="TextBox 6" id="6"/>
          <p:cNvSpPr txBox="true"/>
          <p:nvPr/>
        </p:nvSpPr>
        <p:spPr>
          <a:xfrm rot="0">
            <a:off x="2624663" y="1384460"/>
            <a:ext cx="6069158" cy="1935988"/>
          </a:xfrm>
          <a:prstGeom prst="rect">
            <a:avLst/>
          </a:prstGeom>
        </p:spPr>
        <p:txBody>
          <a:bodyPr anchor="t" rtlCol="false" tIns="0" lIns="0" bIns="0" rIns="0">
            <a:spAutoFit/>
          </a:bodyPr>
          <a:lstStyle/>
          <a:p>
            <a:pPr algn="l">
              <a:lnSpc>
                <a:spcPts val="7742"/>
              </a:lnSpc>
            </a:pPr>
            <a:r>
              <a:rPr lang="en-US" sz="5530">
                <a:solidFill>
                  <a:srgbClr val="000000"/>
                </a:solidFill>
                <a:latin typeface="Public Sans Thin"/>
                <a:ea typeface="Public Sans Thin"/>
                <a:cs typeface="Public Sans Thin"/>
                <a:sym typeface="Public Sans Thin"/>
              </a:rPr>
              <a:t>TAKE AWAYS</a:t>
            </a:r>
          </a:p>
          <a:p>
            <a:pPr algn="l">
              <a:lnSpc>
                <a:spcPts val="7742"/>
              </a:lnSpc>
            </a:pPr>
          </a:p>
        </p:txBody>
      </p:sp>
      <p:sp>
        <p:nvSpPr>
          <p:cNvPr name="TextBox 7" id="7"/>
          <p:cNvSpPr txBox="true"/>
          <p:nvPr/>
        </p:nvSpPr>
        <p:spPr>
          <a:xfrm rot="0">
            <a:off x="2624663" y="3153380"/>
            <a:ext cx="5367109" cy="3768848"/>
          </a:xfrm>
          <a:prstGeom prst="rect">
            <a:avLst/>
          </a:prstGeom>
        </p:spPr>
        <p:txBody>
          <a:bodyPr anchor="t" rtlCol="false" tIns="0" lIns="0" bIns="0" rIns="0">
            <a:spAutoFit/>
          </a:bodyPr>
          <a:lstStyle/>
          <a:p>
            <a:pPr algn="l">
              <a:lnSpc>
                <a:spcPts val="3318"/>
              </a:lnSpc>
            </a:pPr>
            <a:r>
              <a:rPr lang="en-US" sz="2370" b="true">
                <a:solidFill>
                  <a:srgbClr val="000000"/>
                </a:solidFill>
                <a:latin typeface="Public Sans Heavy"/>
                <a:ea typeface="Public Sans Heavy"/>
                <a:cs typeface="Public Sans Heavy"/>
                <a:sym typeface="Public Sans Heavy"/>
              </a:rPr>
              <a:t>This project demonstrated the power of thoughtful design in creating functional and acoustically optimized workspaces. By understanding the client’s workflow and leveraging smart material choices, we delivered a space that supports both focus and teamwork.</a:t>
            </a:r>
          </a:p>
          <a:p>
            <a:pPr algn="l">
              <a:lnSpc>
                <a:spcPts val="3318"/>
              </a:lnSpc>
            </a:pPr>
          </a:p>
        </p:txBody>
      </p:sp>
      <p:sp>
        <p:nvSpPr>
          <p:cNvPr name="Freeform 8" id="8"/>
          <p:cNvSpPr/>
          <p:nvPr/>
        </p:nvSpPr>
        <p:spPr>
          <a:xfrm flipH="false" flipV="false" rot="0">
            <a:off x="9321585" y="1028700"/>
            <a:ext cx="7937715" cy="8229600"/>
          </a:xfrm>
          <a:custGeom>
            <a:avLst/>
            <a:gdLst/>
            <a:ahLst/>
            <a:cxnLst/>
            <a:rect r="r" b="b" t="t" l="l"/>
            <a:pathLst>
              <a:path h="8229600" w="7937715">
                <a:moveTo>
                  <a:pt x="0" y="0"/>
                </a:moveTo>
                <a:lnTo>
                  <a:pt x="7937715" y="0"/>
                </a:lnTo>
                <a:lnTo>
                  <a:pt x="7937715" y="8229600"/>
                </a:lnTo>
                <a:lnTo>
                  <a:pt x="0" y="8229600"/>
                </a:lnTo>
                <a:lnTo>
                  <a:pt x="0" y="0"/>
                </a:lnTo>
                <a:close/>
              </a:path>
            </a:pathLst>
          </a:custGeom>
          <a:blipFill>
            <a:blip r:embed="rId3"/>
            <a:stretch>
              <a:fillRect l="-49516" t="0" r="-5902"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88754"/>
            <a:ext cx="1238875" cy="10475754"/>
            <a:chOff x="0" y="0"/>
            <a:chExt cx="246163" cy="2081520"/>
          </a:xfrm>
        </p:grpSpPr>
        <p:sp>
          <p:nvSpPr>
            <p:cNvPr name="Freeform 3" id="3"/>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grpSp>
        <p:nvGrpSpPr>
          <p:cNvPr name="Group 4" id="4"/>
          <p:cNvGrpSpPr/>
          <p:nvPr/>
        </p:nvGrpSpPr>
        <p:grpSpPr>
          <a:xfrm rot="0">
            <a:off x="1238875" y="0"/>
            <a:ext cx="17049125" cy="3976730"/>
            <a:chOff x="0" y="0"/>
            <a:chExt cx="22732167" cy="5302307"/>
          </a:xfrm>
        </p:grpSpPr>
        <p:pic>
          <p:nvPicPr>
            <p:cNvPr name="Picture 5" id="5"/>
            <p:cNvPicPr>
              <a:picLocks noChangeAspect="true"/>
            </p:cNvPicPr>
            <p:nvPr/>
          </p:nvPicPr>
          <p:blipFill>
            <a:blip r:embed="rId2"/>
            <a:srcRect l="0" t="32522" r="0" b="32522"/>
            <a:stretch>
              <a:fillRect/>
            </a:stretch>
          </p:blipFill>
          <p:spPr>
            <a:xfrm flipH="false" flipV="false">
              <a:off x="0" y="0"/>
              <a:ext cx="22732167" cy="5302307"/>
            </a:xfrm>
            <a:prstGeom prst="rect">
              <a:avLst/>
            </a:prstGeom>
          </p:spPr>
        </p:pic>
      </p:grpSp>
      <p:sp>
        <p:nvSpPr>
          <p:cNvPr name="AutoShape 6" id="6"/>
          <p:cNvSpPr/>
          <p:nvPr/>
        </p:nvSpPr>
        <p:spPr>
          <a:xfrm>
            <a:off x="2685524" y="6877838"/>
            <a:ext cx="160086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2685524" y="4666831"/>
            <a:ext cx="8350254" cy="2917063"/>
          </a:xfrm>
          <a:prstGeom prst="rect">
            <a:avLst/>
          </a:prstGeom>
        </p:spPr>
        <p:txBody>
          <a:bodyPr anchor="t" rtlCol="false" tIns="0" lIns="0" bIns="0" rIns="0">
            <a:spAutoFit/>
          </a:bodyPr>
          <a:lstStyle/>
          <a:p>
            <a:pPr algn="l">
              <a:lnSpc>
                <a:spcPts val="7742"/>
              </a:lnSpc>
            </a:pPr>
            <a:r>
              <a:rPr lang="en-US" sz="5530">
                <a:solidFill>
                  <a:srgbClr val="000000"/>
                </a:solidFill>
                <a:latin typeface="Public Sans"/>
                <a:ea typeface="Public Sans"/>
                <a:cs typeface="Public Sans"/>
                <a:sym typeface="Public Sans"/>
              </a:rPr>
              <a:t>ACTIONABLE RECOMMENDATIONS</a:t>
            </a:r>
          </a:p>
          <a:p>
            <a:pPr algn="l">
              <a:lnSpc>
                <a:spcPts val="7742"/>
              </a:lnSpc>
            </a:pPr>
          </a:p>
        </p:txBody>
      </p:sp>
      <p:sp>
        <p:nvSpPr>
          <p:cNvPr name="TextBox 8" id="8"/>
          <p:cNvSpPr txBox="true"/>
          <p:nvPr/>
        </p:nvSpPr>
        <p:spPr>
          <a:xfrm rot="0">
            <a:off x="2685524" y="7771917"/>
            <a:ext cx="5326292" cy="1673348"/>
          </a:xfrm>
          <a:prstGeom prst="rect">
            <a:avLst/>
          </a:prstGeom>
        </p:spPr>
        <p:txBody>
          <a:bodyPr anchor="t" rtlCol="false" tIns="0" lIns="0" bIns="0" rIns="0">
            <a:spAutoFit/>
          </a:bodyPr>
          <a:lstStyle/>
          <a:p>
            <a:pPr algn="l">
              <a:lnSpc>
                <a:spcPts val="3318"/>
              </a:lnSpc>
            </a:pPr>
            <a:r>
              <a:rPr lang="en-US" sz="2370" b="true">
                <a:solidFill>
                  <a:srgbClr val="000000"/>
                </a:solidFill>
                <a:latin typeface="Public Sans Heavy"/>
                <a:ea typeface="Public Sans Heavy"/>
                <a:cs typeface="Public Sans Heavy"/>
                <a:sym typeface="Public Sans Heavy"/>
              </a:rPr>
              <a:t>Identify opportunities for improvement in technology, sustainability, and employee wellness.</a:t>
            </a:r>
          </a:p>
        </p:txBody>
      </p:sp>
      <p:sp>
        <p:nvSpPr>
          <p:cNvPr name="TextBox 9" id="9"/>
          <p:cNvSpPr txBox="true"/>
          <p:nvPr/>
        </p:nvSpPr>
        <p:spPr>
          <a:xfrm rot="0">
            <a:off x="2685524" y="7319162"/>
            <a:ext cx="5326292" cy="472694"/>
          </a:xfrm>
          <a:prstGeom prst="rect">
            <a:avLst/>
          </a:prstGeom>
        </p:spPr>
        <p:txBody>
          <a:bodyPr anchor="t" rtlCol="false" tIns="0" lIns="0" bIns="0" rIns="0">
            <a:spAutoFit/>
          </a:bodyPr>
          <a:lstStyle/>
          <a:p>
            <a:pPr algn="l">
              <a:lnSpc>
                <a:spcPts val="3870"/>
              </a:lnSpc>
            </a:pPr>
            <a:r>
              <a:rPr lang="en-US" sz="2764">
                <a:solidFill>
                  <a:srgbClr val="000000"/>
                </a:solidFill>
                <a:latin typeface="Public Sans"/>
                <a:ea typeface="Public Sans"/>
                <a:cs typeface="Public Sans"/>
                <a:sym typeface="Public Sans"/>
              </a:rPr>
              <a:t>Audit Your Current Workspace:</a:t>
            </a:r>
          </a:p>
        </p:txBody>
      </p:sp>
      <p:sp>
        <p:nvSpPr>
          <p:cNvPr name="TextBox 10" id="10"/>
          <p:cNvSpPr txBox="true"/>
          <p:nvPr/>
        </p:nvSpPr>
        <p:spPr>
          <a:xfrm rot="0">
            <a:off x="8289401" y="7771917"/>
            <a:ext cx="4216930" cy="1254248"/>
          </a:xfrm>
          <a:prstGeom prst="rect">
            <a:avLst/>
          </a:prstGeom>
        </p:spPr>
        <p:txBody>
          <a:bodyPr anchor="t" rtlCol="false" tIns="0" lIns="0" bIns="0" rIns="0">
            <a:spAutoFit/>
          </a:bodyPr>
          <a:lstStyle/>
          <a:p>
            <a:pPr algn="l">
              <a:lnSpc>
                <a:spcPts val="3318"/>
              </a:lnSpc>
            </a:pPr>
            <a:r>
              <a:rPr lang="en-US" sz="2370" b="true">
                <a:solidFill>
                  <a:srgbClr val="000000"/>
                </a:solidFill>
                <a:latin typeface="Public Sans Heavy"/>
                <a:ea typeface="Public Sans Heavy"/>
                <a:cs typeface="Public Sans Heavy"/>
                <a:sym typeface="Public Sans Heavy"/>
              </a:rPr>
              <a:t>Partner with design firms specializing in modern office trends.</a:t>
            </a:r>
          </a:p>
        </p:txBody>
      </p:sp>
      <p:sp>
        <p:nvSpPr>
          <p:cNvPr name="TextBox 11" id="11"/>
          <p:cNvSpPr txBox="true"/>
          <p:nvPr/>
        </p:nvSpPr>
        <p:spPr>
          <a:xfrm rot="0">
            <a:off x="8289401" y="7319162"/>
            <a:ext cx="4216930" cy="472694"/>
          </a:xfrm>
          <a:prstGeom prst="rect">
            <a:avLst/>
          </a:prstGeom>
        </p:spPr>
        <p:txBody>
          <a:bodyPr anchor="t" rtlCol="false" tIns="0" lIns="0" bIns="0" rIns="0">
            <a:spAutoFit/>
          </a:bodyPr>
          <a:lstStyle/>
          <a:p>
            <a:pPr algn="l">
              <a:lnSpc>
                <a:spcPts val="3870"/>
              </a:lnSpc>
            </a:pPr>
            <a:r>
              <a:rPr lang="en-US" sz="2764">
                <a:solidFill>
                  <a:srgbClr val="000000"/>
                </a:solidFill>
                <a:latin typeface="Public Sans"/>
                <a:ea typeface="Public Sans"/>
                <a:cs typeface="Public Sans"/>
                <a:sym typeface="Public Sans"/>
              </a:rPr>
              <a:t>Collaborate with Experts: </a:t>
            </a:r>
          </a:p>
        </p:txBody>
      </p:sp>
      <p:sp>
        <p:nvSpPr>
          <p:cNvPr name="TextBox 12" id="12"/>
          <p:cNvSpPr txBox="true"/>
          <p:nvPr/>
        </p:nvSpPr>
        <p:spPr>
          <a:xfrm rot="0">
            <a:off x="13205988" y="7771917"/>
            <a:ext cx="4510512" cy="1254248"/>
          </a:xfrm>
          <a:prstGeom prst="rect">
            <a:avLst/>
          </a:prstGeom>
        </p:spPr>
        <p:txBody>
          <a:bodyPr anchor="t" rtlCol="false" tIns="0" lIns="0" bIns="0" rIns="0">
            <a:spAutoFit/>
          </a:bodyPr>
          <a:lstStyle/>
          <a:p>
            <a:pPr algn="l">
              <a:lnSpc>
                <a:spcPts val="3318"/>
              </a:lnSpc>
            </a:pPr>
            <a:r>
              <a:rPr lang="en-US" sz="2370" b="true">
                <a:solidFill>
                  <a:srgbClr val="000000"/>
                </a:solidFill>
                <a:latin typeface="Public Sans Heavy"/>
                <a:ea typeface="Public Sans Heavy"/>
                <a:cs typeface="Public Sans Heavy"/>
                <a:sym typeface="Public Sans Heavy"/>
              </a:rPr>
              <a:t>Align office design strategies with your company’s values and future vision.</a:t>
            </a:r>
          </a:p>
        </p:txBody>
      </p:sp>
      <p:sp>
        <p:nvSpPr>
          <p:cNvPr name="TextBox 13" id="13"/>
          <p:cNvSpPr txBox="true"/>
          <p:nvPr/>
        </p:nvSpPr>
        <p:spPr>
          <a:xfrm rot="0">
            <a:off x="13205988" y="7319162"/>
            <a:ext cx="3924451" cy="472694"/>
          </a:xfrm>
          <a:prstGeom prst="rect">
            <a:avLst/>
          </a:prstGeom>
        </p:spPr>
        <p:txBody>
          <a:bodyPr anchor="t" rtlCol="false" tIns="0" lIns="0" bIns="0" rIns="0">
            <a:spAutoFit/>
          </a:bodyPr>
          <a:lstStyle/>
          <a:p>
            <a:pPr algn="l">
              <a:lnSpc>
                <a:spcPts val="3870"/>
              </a:lnSpc>
            </a:pPr>
            <a:r>
              <a:rPr lang="en-US" sz="2764">
                <a:solidFill>
                  <a:srgbClr val="000000"/>
                </a:solidFill>
                <a:latin typeface="Public Sans"/>
                <a:ea typeface="Public Sans"/>
                <a:cs typeface="Public Sans"/>
                <a:sym typeface="Public Sans"/>
              </a:rPr>
              <a:t>Set Clear Goals:</a:t>
            </a:r>
          </a:p>
        </p:txBody>
      </p:sp>
      <p:sp>
        <p:nvSpPr>
          <p:cNvPr name="Freeform 14" id="14"/>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3"/>
            <a:stretch>
              <a:fillRect l="0" t="-121841" r="0" b="-121841"/>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38875" y="0"/>
            <a:ext cx="7737262" cy="10287000"/>
            <a:chOff x="0" y="0"/>
            <a:chExt cx="10316349" cy="13716000"/>
          </a:xfrm>
        </p:grpSpPr>
        <p:pic>
          <p:nvPicPr>
            <p:cNvPr name="Picture 3" id="3"/>
            <p:cNvPicPr>
              <a:picLocks noChangeAspect="true"/>
            </p:cNvPicPr>
            <p:nvPr/>
          </p:nvPicPr>
          <p:blipFill>
            <a:blip r:embed="rId2"/>
            <a:srcRect l="49560" t="0" r="388" b="0"/>
            <a:stretch>
              <a:fillRect/>
            </a:stretch>
          </p:blipFill>
          <p:spPr>
            <a:xfrm flipH="false" flipV="false">
              <a:off x="0" y="0"/>
              <a:ext cx="10316349" cy="13716000"/>
            </a:xfrm>
            <a:prstGeom prst="rect">
              <a:avLst/>
            </a:prstGeom>
          </p:spPr>
        </p:pic>
      </p:grpSp>
      <p:grpSp>
        <p:nvGrpSpPr>
          <p:cNvPr name="Group 4" id="4"/>
          <p:cNvGrpSpPr/>
          <p:nvPr/>
        </p:nvGrpSpPr>
        <p:grpSpPr>
          <a:xfrm rot="0">
            <a:off x="0" y="0"/>
            <a:ext cx="1238875" cy="10287000"/>
            <a:chOff x="0" y="0"/>
            <a:chExt cx="246163" cy="2044015"/>
          </a:xfrm>
        </p:grpSpPr>
        <p:sp>
          <p:nvSpPr>
            <p:cNvPr name="Freeform 5" id="5"/>
            <p:cNvSpPr/>
            <p:nvPr/>
          </p:nvSpPr>
          <p:spPr>
            <a:xfrm flipH="false" flipV="false" rot="0">
              <a:off x="0" y="0"/>
              <a:ext cx="246163" cy="2044015"/>
            </a:xfrm>
            <a:custGeom>
              <a:avLst/>
              <a:gdLst/>
              <a:ahLst/>
              <a:cxnLst/>
              <a:rect r="r" b="b" t="t" l="l"/>
              <a:pathLst>
                <a:path h="2044015" w="246163">
                  <a:moveTo>
                    <a:pt x="0" y="0"/>
                  </a:moveTo>
                  <a:lnTo>
                    <a:pt x="246163" y="0"/>
                  </a:lnTo>
                  <a:lnTo>
                    <a:pt x="246163" y="2044015"/>
                  </a:lnTo>
                  <a:lnTo>
                    <a:pt x="0" y="2044015"/>
                  </a:lnTo>
                  <a:close/>
                </a:path>
              </a:pathLst>
            </a:custGeom>
            <a:solidFill>
              <a:srgbClr val="39493B"/>
            </a:solidFill>
          </p:spPr>
        </p:sp>
      </p:grpSp>
      <p:sp>
        <p:nvSpPr>
          <p:cNvPr name="AutoShape 6" id="6"/>
          <p:cNvSpPr/>
          <p:nvPr/>
        </p:nvSpPr>
        <p:spPr>
          <a:xfrm>
            <a:off x="10481007" y="2539486"/>
            <a:ext cx="160086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10481007" y="1199191"/>
            <a:ext cx="7500903" cy="1908175"/>
          </a:xfrm>
          <a:prstGeom prst="rect">
            <a:avLst/>
          </a:prstGeom>
        </p:spPr>
        <p:txBody>
          <a:bodyPr anchor="t" rtlCol="false" tIns="0" lIns="0" bIns="0" rIns="0">
            <a:spAutoFit/>
          </a:bodyPr>
          <a:lstStyle/>
          <a:p>
            <a:pPr algn="l">
              <a:lnSpc>
                <a:spcPts val="7699"/>
              </a:lnSpc>
            </a:pPr>
            <a:r>
              <a:rPr lang="en-US" sz="5499">
                <a:solidFill>
                  <a:srgbClr val="000000"/>
                </a:solidFill>
                <a:latin typeface="Public Sans Thin"/>
                <a:ea typeface="Public Sans Thin"/>
                <a:cs typeface="Public Sans Thin"/>
                <a:sym typeface="Public Sans Thin"/>
              </a:rPr>
              <a:t>CONCLUSIONS</a:t>
            </a:r>
          </a:p>
          <a:p>
            <a:pPr algn="l">
              <a:lnSpc>
                <a:spcPts val="7699"/>
              </a:lnSpc>
            </a:pPr>
          </a:p>
        </p:txBody>
      </p:sp>
      <p:sp>
        <p:nvSpPr>
          <p:cNvPr name="TextBox 8" id="8"/>
          <p:cNvSpPr txBox="true"/>
          <p:nvPr/>
        </p:nvSpPr>
        <p:spPr>
          <a:xfrm rot="0">
            <a:off x="10481007" y="5493989"/>
            <a:ext cx="6411225" cy="1063625"/>
          </a:xfrm>
          <a:prstGeom prst="rect">
            <a:avLst/>
          </a:prstGeom>
        </p:spPr>
        <p:txBody>
          <a:bodyPr anchor="t" rtlCol="false" tIns="0" lIns="0" bIns="0" rIns="0">
            <a:spAutoFit/>
          </a:bodyPr>
          <a:lstStyle/>
          <a:p>
            <a:pPr algn="l">
              <a:lnSpc>
                <a:spcPts val="2800"/>
              </a:lnSpc>
            </a:pPr>
            <a:r>
              <a:rPr lang="en-US" sz="2000" b="true">
                <a:solidFill>
                  <a:srgbClr val="000000"/>
                </a:solidFill>
                <a:latin typeface="Public Sans Heavy"/>
                <a:ea typeface="Public Sans Heavy"/>
                <a:cs typeface="Public Sans Heavy"/>
                <a:sym typeface="Public Sans Heavy"/>
              </a:rPr>
              <a:t>By embracing these trends, businesses can foster innovation, attract talent, and improve overall performance.</a:t>
            </a:r>
          </a:p>
        </p:txBody>
      </p:sp>
      <p:sp>
        <p:nvSpPr>
          <p:cNvPr name="TextBox 9" id="9"/>
          <p:cNvSpPr txBox="true"/>
          <p:nvPr/>
        </p:nvSpPr>
        <p:spPr>
          <a:xfrm rot="0">
            <a:off x="10481007" y="3054318"/>
            <a:ext cx="6778293" cy="1953895"/>
          </a:xfrm>
          <a:prstGeom prst="rect">
            <a:avLst/>
          </a:prstGeom>
        </p:spPr>
        <p:txBody>
          <a:bodyPr anchor="t" rtlCol="false" tIns="0" lIns="0" bIns="0" rIns="0">
            <a:spAutoFit/>
          </a:bodyPr>
          <a:lstStyle/>
          <a:p>
            <a:pPr algn="l">
              <a:lnSpc>
                <a:spcPts val="3079"/>
              </a:lnSpc>
            </a:pPr>
            <a:r>
              <a:rPr lang="en-US" sz="2199">
                <a:solidFill>
                  <a:srgbClr val="000000"/>
                </a:solidFill>
                <a:latin typeface="Public Sans"/>
                <a:ea typeface="Public Sans"/>
                <a:cs typeface="Public Sans"/>
                <a:sym typeface="Public Sans"/>
              </a:rPr>
              <a:t>The 2025 office design trends emphasize adaptability, sustainability, and employee-centric features, ensuring workplaces remain relevant in a competitive business environment. </a:t>
            </a:r>
          </a:p>
          <a:p>
            <a:pPr algn="l">
              <a:lnSpc>
                <a:spcPts val="3079"/>
              </a:lnSpc>
            </a:pPr>
          </a:p>
        </p:txBody>
      </p:sp>
      <p:sp>
        <p:nvSpPr>
          <p:cNvPr name="Freeform 10" id="10"/>
          <p:cNvSpPr/>
          <p:nvPr/>
        </p:nvSpPr>
        <p:spPr>
          <a:xfrm flipH="false" flipV="false" rot="0">
            <a:off x="7527401" y="813393"/>
            <a:ext cx="2602986" cy="2644847"/>
          </a:xfrm>
          <a:custGeom>
            <a:avLst/>
            <a:gdLst/>
            <a:ahLst/>
            <a:cxnLst/>
            <a:rect r="r" b="b" t="t" l="l"/>
            <a:pathLst>
              <a:path h="2644847" w="2602986">
                <a:moveTo>
                  <a:pt x="0" y="0"/>
                </a:moveTo>
                <a:lnTo>
                  <a:pt x="2602986" y="0"/>
                </a:lnTo>
                <a:lnTo>
                  <a:pt x="2602986" y="2644847"/>
                </a:lnTo>
                <a:lnTo>
                  <a:pt x="0" y="2644847"/>
                </a:lnTo>
                <a:lnTo>
                  <a:pt x="0" y="0"/>
                </a:lnTo>
                <a:close/>
              </a:path>
            </a:pathLst>
          </a:custGeom>
          <a:blipFill>
            <a:blip r:embed="rId3"/>
            <a:stretch>
              <a:fillRect l="0" t="0" r="0" b="0"/>
            </a:stretch>
          </a:blipFill>
        </p:spPr>
      </p:sp>
      <p:sp>
        <p:nvSpPr>
          <p:cNvPr name="Freeform 11" id="11"/>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4"/>
            <a:stretch>
              <a:fillRect l="0" t="-121841" r="0" b="-121841"/>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88754"/>
            <a:ext cx="1238875" cy="10475754"/>
            <a:chOff x="0" y="0"/>
            <a:chExt cx="246163" cy="2081520"/>
          </a:xfrm>
        </p:grpSpPr>
        <p:sp>
          <p:nvSpPr>
            <p:cNvPr name="Freeform 3" id="3"/>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sp>
        <p:nvSpPr>
          <p:cNvPr name="AutoShape 4" id="4"/>
          <p:cNvSpPr/>
          <p:nvPr/>
        </p:nvSpPr>
        <p:spPr>
          <a:xfrm rot="0">
            <a:off x="2530284" y="3909804"/>
            <a:ext cx="1600861" cy="0"/>
          </a:xfrm>
          <a:prstGeom prst="line">
            <a:avLst/>
          </a:prstGeom>
          <a:ln cap="rnd" w="57150">
            <a:solidFill>
              <a:srgbClr val="000000"/>
            </a:solidFill>
            <a:prstDash val="solid"/>
            <a:headEnd type="none" len="sm" w="sm"/>
            <a:tailEnd type="none" len="sm" w="sm"/>
          </a:ln>
        </p:spPr>
      </p:sp>
      <p:grpSp>
        <p:nvGrpSpPr>
          <p:cNvPr name="Group 5" id="5"/>
          <p:cNvGrpSpPr/>
          <p:nvPr/>
        </p:nvGrpSpPr>
        <p:grpSpPr>
          <a:xfrm rot="0">
            <a:off x="12718994" y="1028700"/>
            <a:ext cx="4540306" cy="8229600"/>
            <a:chOff x="0" y="0"/>
            <a:chExt cx="6053741" cy="10972800"/>
          </a:xfrm>
        </p:grpSpPr>
        <p:pic>
          <p:nvPicPr>
            <p:cNvPr name="Picture 6" id="6"/>
            <p:cNvPicPr>
              <a:picLocks noChangeAspect="true"/>
            </p:cNvPicPr>
            <p:nvPr/>
          </p:nvPicPr>
          <p:blipFill>
            <a:blip r:embed="rId2"/>
            <a:srcRect l="53250" t="0" r="9936" b="0"/>
            <a:stretch>
              <a:fillRect/>
            </a:stretch>
          </p:blipFill>
          <p:spPr>
            <a:xfrm flipH="false" flipV="false">
              <a:off x="0" y="0"/>
              <a:ext cx="6053741" cy="10972800"/>
            </a:xfrm>
            <a:prstGeom prst="rect">
              <a:avLst/>
            </a:prstGeom>
          </p:spPr>
        </p:pic>
      </p:grpSp>
      <p:sp>
        <p:nvSpPr>
          <p:cNvPr name="TextBox 7" id="7"/>
          <p:cNvSpPr txBox="true"/>
          <p:nvPr/>
        </p:nvSpPr>
        <p:spPr>
          <a:xfrm rot="0">
            <a:off x="2530284" y="1626534"/>
            <a:ext cx="7422074" cy="1935988"/>
          </a:xfrm>
          <a:prstGeom prst="rect">
            <a:avLst/>
          </a:prstGeom>
        </p:spPr>
        <p:txBody>
          <a:bodyPr anchor="t" rtlCol="false" tIns="0" lIns="0" bIns="0" rIns="0">
            <a:spAutoFit/>
          </a:bodyPr>
          <a:lstStyle/>
          <a:p>
            <a:pPr algn="l">
              <a:lnSpc>
                <a:spcPts val="7742"/>
              </a:lnSpc>
            </a:pPr>
            <a:r>
              <a:rPr lang="en-US" sz="5530">
                <a:solidFill>
                  <a:srgbClr val="000000"/>
                </a:solidFill>
                <a:latin typeface="Public Sans Thin"/>
                <a:ea typeface="Public Sans Thin"/>
                <a:cs typeface="Public Sans Thin"/>
                <a:sym typeface="Public Sans Thin"/>
              </a:rPr>
              <a:t>FIND &amp; CONTACT</a:t>
            </a:r>
          </a:p>
          <a:p>
            <a:pPr algn="l">
              <a:lnSpc>
                <a:spcPts val="7742"/>
              </a:lnSpc>
            </a:pPr>
            <a:r>
              <a:rPr lang="en-US" sz="5530">
                <a:solidFill>
                  <a:srgbClr val="000000"/>
                </a:solidFill>
                <a:latin typeface="Public Sans Thin"/>
                <a:ea typeface="Public Sans Thin"/>
                <a:cs typeface="Public Sans Thin"/>
                <a:sym typeface="Public Sans Thin"/>
              </a:rPr>
              <a:t>ON DETAIL BELOW</a:t>
            </a:r>
          </a:p>
        </p:txBody>
      </p:sp>
      <p:grpSp>
        <p:nvGrpSpPr>
          <p:cNvPr name="Group 8" id="8"/>
          <p:cNvGrpSpPr/>
          <p:nvPr/>
        </p:nvGrpSpPr>
        <p:grpSpPr>
          <a:xfrm rot="0">
            <a:off x="2530284" y="5809586"/>
            <a:ext cx="5430028" cy="1003945"/>
            <a:chOff x="0" y="0"/>
            <a:chExt cx="7240038" cy="1338593"/>
          </a:xfrm>
        </p:grpSpPr>
        <p:grpSp>
          <p:nvGrpSpPr>
            <p:cNvPr name="Group 9" id="9"/>
            <p:cNvGrpSpPr/>
            <p:nvPr/>
          </p:nvGrpSpPr>
          <p:grpSpPr>
            <a:xfrm rot="0">
              <a:off x="0" y="0"/>
              <a:ext cx="1135461" cy="1067240"/>
              <a:chOff x="0" y="0"/>
              <a:chExt cx="236450" cy="222244"/>
            </a:xfrm>
          </p:grpSpPr>
          <p:sp>
            <p:nvSpPr>
              <p:cNvPr name="Freeform 10" id="10"/>
              <p:cNvSpPr/>
              <p:nvPr/>
            </p:nvSpPr>
            <p:spPr>
              <a:xfrm flipH="false" flipV="false" rot="0">
                <a:off x="0" y="0"/>
                <a:ext cx="236450" cy="222244"/>
              </a:xfrm>
              <a:custGeom>
                <a:avLst/>
                <a:gdLst/>
                <a:ahLst/>
                <a:cxnLst/>
                <a:rect r="r" b="b" t="t" l="l"/>
                <a:pathLst>
                  <a:path h="222244" w="236450">
                    <a:moveTo>
                      <a:pt x="0" y="0"/>
                    </a:moveTo>
                    <a:lnTo>
                      <a:pt x="236450" y="0"/>
                    </a:lnTo>
                    <a:lnTo>
                      <a:pt x="236450" y="222244"/>
                    </a:lnTo>
                    <a:lnTo>
                      <a:pt x="0" y="222244"/>
                    </a:lnTo>
                    <a:close/>
                  </a:path>
                </a:pathLst>
              </a:custGeom>
              <a:solidFill>
                <a:srgbClr val="000000"/>
              </a:solidFill>
            </p:spPr>
          </p:sp>
        </p:grpSp>
        <p:sp>
          <p:nvSpPr>
            <p:cNvPr name="Freeform 11" id="11"/>
            <p:cNvSpPr/>
            <p:nvPr/>
          </p:nvSpPr>
          <p:spPr>
            <a:xfrm flipH="false" flipV="false" rot="0">
              <a:off x="210693" y="278134"/>
              <a:ext cx="714075" cy="529714"/>
            </a:xfrm>
            <a:custGeom>
              <a:avLst/>
              <a:gdLst/>
              <a:ahLst/>
              <a:cxnLst/>
              <a:rect r="r" b="b" t="t" l="l"/>
              <a:pathLst>
                <a:path h="529714" w="714075">
                  <a:moveTo>
                    <a:pt x="0" y="0"/>
                  </a:moveTo>
                  <a:lnTo>
                    <a:pt x="714075" y="0"/>
                  </a:lnTo>
                  <a:lnTo>
                    <a:pt x="714075" y="529714"/>
                  </a:lnTo>
                  <a:lnTo>
                    <a:pt x="0" y="5297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1418236" y="220984"/>
              <a:ext cx="5821802" cy="1117609"/>
            </a:xfrm>
            <a:prstGeom prst="rect">
              <a:avLst/>
            </a:prstGeom>
          </p:spPr>
          <p:txBody>
            <a:bodyPr anchor="t" rtlCol="false" tIns="0" lIns="0" bIns="0" rIns="0">
              <a:spAutoFit/>
            </a:bodyPr>
            <a:lstStyle/>
            <a:p>
              <a:pPr algn="l">
                <a:lnSpc>
                  <a:spcPts val="3412"/>
                </a:lnSpc>
              </a:pPr>
              <a:r>
                <a:rPr lang="en-US" b="true" sz="2437" u="sng">
                  <a:solidFill>
                    <a:srgbClr val="000000"/>
                  </a:solidFill>
                  <a:latin typeface="Public Sans Heavy"/>
                  <a:ea typeface="Public Sans Heavy"/>
                  <a:cs typeface="Public Sans Heavy"/>
                  <a:sym typeface="Public Sans Heavy"/>
                  <a:hlinkClick r:id="rId5" tooltip="mailto:info@atelierluxdesign.com"/>
                </a:rPr>
                <a:t>info@atelierluxdesign.com</a:t>
              </a:r>
            </a:p>
            <a:p>
              <a:pPr algn="l">
                <a:lnSpc>
                  <a:spcPts val="3412"/>
                </a:lnSpc>
              </a:pPr>
            </a:p>
          </p:txBody>
        </p:sp>
      </p:grpSp>
      <p:grpSp>
        <p:nvGrpSpPr>
          <p:cNvPr name="Group 13" id="13"/>
          <p:cNvGrpSpPr/>
          <p:nvPr/>
        </p:nvGrpSpPr>
        <p:grpSpPr>
          <a:xfrm rot="0">
            <a:off x="2530284" y="7817475"/>
            <a:ext cx="851595" cy="800430"/>
            <a:chOff x="0" y="0"/>
            <a:chExt cx="236450" cy="222244"/>
          </a:xfrm>
        </p:grpSpPr>
        <p:sp>
          <p:nvSpPr>
            <p:cNvPr name="Freeform 14" id="14"/>
            <p:cNvSpPr/>
            <p:nvPr/>
          </p:nvSpPr>
          <p:spPr>
            <a:xfrm flipH="false" flipV="false" rot="0">
              <a:off x="0" y="0"/>
              <a:ext cx="236450" cy="222244"/>
            </a:xfrm>
            <a:custGeom>
              <a:avLst/>
              <a:gdLst/>
              <a:ahLst/>
              <a:cxnLst/>
              <a:rect r="r" b="b" t="t" l="l"/>
              <a:pathLst>
                <a:path h="222244" w="236450">
                  <a:moveTo>
                    <a:pt x="0" y="0"/>
                  </a:moveTo>
                  <a:lnTo>
                    <a:pt x="236450" y="0"/>
                  </a:lnTo>
                  <a:lnTo>
                    <a:pt x="236450" y="222244"/>
                  </a:lnTo>
                  <a:lnTo>
                    <a:pt x="0" y="222244"/>
                  </a:lnTo>
                  <a:close/>
                </a:path>
              </a:pathLst>
            </a:custGeom>
            <a:solidFill>
              <a:srgbClr val="000000"/>
            </a:solidFill>
          </p:spPr>
        </p:sp>
      </p:grpSp>
      <p:sp>
        <p:nvSpPr>
          <p:cNvPr name="Freeform 15" id="15"/>
          <p:cNvSpPr/>
          <p:nvPr/>
        </p:nvSpPr>
        <p:spPr>
          <a:xfrm flipH="false" flipV="false" rot="0">
            <a:off x="2715501" y="7968854"/>
            <a:ext cx="481162" cy="481162"/>
          </a:xfrm>
          <a:custGeom>
            <a:avLst/>
            <a:gdLst/>
            <a:ahLst/>
            <a:cxnLst/>
            <a:rect r="r" b="b" t="t" l="l"/>
            <a:pathLst>
              <a:path h="481162" w="481162">
                <a:moveTo>
                  <a:pt x="0" y="0"/>
                </a:moveTo>
                <a:lnTo>
                  <a:pt x="481162" y="0"/>
                </a:lnTo>
                <a:lnTo>
                  <a:pt x="481162" y="481163"/>
                </a:lnTo>
                <a:lnTo>
                  <a:pt x="0" y="4811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3528273" y="7911704"/>
            <a:ext cx="6082554" cy="1281119"/>
          </a:xfrm>
          <a:prstGeom prst="rect">
            <a:avLst/>
          </a:prstGeom>
        </p:spPr>
        <p:txBody>
          <a:bodyPr anchor="t" rtlCol="false" tIns="0" lIns="0" bIns="0" rIns="0">
            <a:spAutoFit/>
          </a:bodyPr>
          <a:lstStyle/>
          <a:p>
            <a:pPr algn="l">
              <a:lnSpc>
                <a:spcPts val="3412"/>
              </a:lnSpc>
            </a:pPr>
            <a:r>
              <a:rPr lang="en-US" sz="2437" b="true">
                <a:solidFill>
                  <a:srgbClr val="000000"/>
                </a:solidFill>
                <a:latin typeface="Public Sans Heavy"/>
                <a:ea typeface="Public Sans Heavy"/>
                <a:cs typeface="Public Sans Heavy"/>
                <a:sym typeface="Public Sans Heavy"/>
              </a:rPr>
              <a:t>893 Chemin des Patriotes Sud, Otterburn Park, Quebec J3H 2A2</a:t>
            </a:r>
          </a:p>
          <a:p>
            <a:pPr algn="l">
              <a:lnSpc>
                <a:spcPts val="3412"/>
              </a:lnSpc>
            </a:pPr>
          </a:p>
        </p:txBody>
      </p:sp>
      <p:grpSp>
        <p:nvGrpSpPr>
          <p:cNvPr name="Group 17" id="17"/>
          <p:cNvGrpSpPr/>
          <p:nvPr/>
        </p:nvGrpSpPr>
        <p:grpSpPr>
          <a:xfrm rot="0">
            <a:off x="2530284" y="6813531"/>
            <a:ext cx="4039266" cy="1003945"/>
            <a:chOff x="0" y="0"/>
            <a:chExt cx="5385688" cy="1338593"/>
          </a:xfrm>
        </p:grpSpPr>
        <p:grpSp>
          <p:nvGrpSpPr>
            <p:cNvPr name="Group 18" id="18"/>
            <p:cNvGrpSpPr/>
            <p:nvPr/>
          </p:nvGrpSpPr>
          <p:grpSpPr>
            <a:xfrm rot="0">
              <a:off x="0" y="0"/>
              <a:ext cx="1135461" cy="1067240"/>
              <a:chOff x="0" y="0"/>
              <a:chExt cx="236450" cy="222244"/>
            </a:xfrm>
          </p:grpSpPr>
          <p:sp>
            <p:nvSpPr>
              <p:cNvPr name="Freeform 19" id="19"/>
              <p:cNvSpPr/>
              <p:nvPr/>
            </p:nvSpPr>
            <p:spPr>
              <a:xfrm flipH="false" flipV="false" rot="0">
                <a:off x="0" y="0"/>
                <a:ext cx="236450" cy="222244"/>
              </a:xfrm>
              <a:custGeom>
                <a:avLst/>
                <a:gdLst/>
                <a:ahLst/>
                <a:cxnLst/>
                <a:rect r="r" b="b" t="t" l="l"/>
                <a:pathLst>
                  <a:path h="222244" w="236450">
                    <a:moveTo>
                      <a:pt x="0" y="0"/>
                    </a:moveTo>
                    <a:lnTo>
                      <a:pt x="236450" y="0"/>
                    </a:lnTo>
                    <a:lnTo>
                      <a:pt x="236450" y="222244"/>
                    </a:lnTo>
                    <a:lnTo>
                      <a:pt x="0" y="222244"/>
                    </a:lnTo>
                    <a:close/>
                  </a:path>
                </a:pathLst>
              </a:custGeom>
              <a:solidFill>
                <a:srgbClr val="000000"/>
              </a:solidFill>
            </p:spPr>
          </p:sp>
        </p:grpSp>
        <p:sp>
          <p:nvSpPr>
            <p:cNvPr name="Freeform 20" id="20"/>
            <p:cNvSpPr/>
            <p:nvPr/>
          </p:nvSpPr>
          <p:spPr>
            <a:xfrm flipH="false" flipV="false" rot="0">
              <a:off x="242067" y="207957"/>
              <a:ext cx="651327" cy="651327"/>
            </a:xfrm>
            <a:custGeom>
              <a:avLst/>
              <a:gdLst/>
              <a:ahLst/>
              <a:cxnLst/>
              <a:rect r="r" b="b" t="t" l="l"/>
              <a:pathLst>
                <a:path h="651327" w="651327">
                  <a:moveTo>
                    <a:pt x="0" y="0"/>
                  </a:moveTo>
                  <a:lnTo>
                    <a:pt x="651327" y="0"/>
                  </a:lnTo>
                  <a:lnTo>
                    <a:pt x="651327" y="651327"/>
                  </a:lnTo>
                  <a:lnTo>
                    <a:pt x="0" y="65132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1376506" y="220984"/>
              <a:ext cx="4009182" cy="1117609"/>
            </a:xfrm>
            <a:prstGeom prst="rect">
              <a:avLst/>
            </a:prstGeom>
          </p:spPr>
          <p:txBody>
            <a:bodyPr anchor="t" rtlCol="false" tIns="0" lIns="0" bIns="0" rIns="0">
              <a:spAutoFit/>
            </a:bodyPr>
            <a:lstStyle/>
            <a:p>
              <a:pPr algn="l">
                <a:lnSpc>
                  <a:spcPts val="3412"/>
                </a:lnSpc>
              </a:pPr>
              <a:r>
                <a:rPr lang="en-US" sz="2437" b="true">
                  <a:solidFill>
                    <a:srgbClr val="000000"/>
                  </a:solidFill>
                  <a:latin typeface="Public Sans Heavy"/>
                  <a:ea typeface="Public Sans Heavy"/>
                  <a:cs typeface="Public Sans Heavy"/>
                  <a:sym typeface="Public Sans Heavy"/>
                </a:rPr>
                <a:t>(514) 969-3616</a:t>
              </a:r>
            </a:p>
            <a:p>
              <a:pPr algn="l">
                <a:lnSpc>
                  <a:spcPts val="3412"/>
                </a:lnSpc>
              </a:pPr>
            </a:p>
          </p:txBody>
        </p:sp>
      </p:grpSp>
      <p:grpSp>
        <p:nvGrpSpPr>
          <p:cNvPr name="Group 22" id="22"/>
          <p:cNvGrpSpPr/>
          <p:nvPr/>
        </p:nvGrpSpPr>
        <p:grpSpPr>
          <a:xfrm rot="0">
            <a:off x="2530284" y="4805642"/>
            <a:ext cx="5488203" cy="1003945"/>
            <a:chOff x="0" y="0"/>
            <a:chExt cx="7317603" cy="1338593"/>
          </a:xfrm>
        </p:grpSpPr>
        <p:grpSp>
          <p:nvGrpSpPr>
            <p:cNvPr name="Group 23" id="23"/>
            <p:cNvGrpSpPr/>
            <p:nvPr/>
          </p:nvGrpSpPr>
          <p:grpSpPr>
            <a:xfrm rot="0">
              <a:off x="0" y="0"/>
              <a:ext cx="1135461" cy="1067240"/>
              <a:chOff x="0" y="0"/>
              <a:chExt cx="236450" cy="222244"/>
            </a:xfrm>
          </p:grpSpPr>
          <p:sp>
            <p:nvSpPr>
              <p:cNvPr name="Freeform 24" id="24"/>
              <p:cNvSpPr/>
              <p:nvPr/>
            </p:nvSpPr>
            <p:spPr>
              <a:xfrm flipH="false" flipV="false" rot="0">
                <a:off x="0" y="0"/>
                <a:ext cx="236450" cy="222244"/>
              </a:xfrm>
              <a:custGeom>
                <a:avLst/>
                <a:gdLst/>
                <a:ahLst/>
                <a:cxnLst/>
                <a:rect r="r" b="b" t="t" l="l"/>
                <a:pathLst>
                  <a:path h="222244" w="236450">
                    <a:moveTo>
                      <a:pt x="0" y="0"/>
                    </a:moveTo>
                    <a:lnTo>
                      <a:pt x="236450" y="0"/>
                    </a:lnTo>
                    <a:lnTo>
                      <a:pt x="236450" y="222244"/>
                    </a:lnTo>
                    <a:lnTo>
                      <a:pt x="0" y="222244"/>
                    </a:lnTo>
                    <a:close/>
                  </a:path>
                </a:pathLst>
              </a:custGeom>
              <a:solidFill>
                <a:srgbClr val="000000"/>
              </a:solidFill>
            </p:spPr>
          </p:sp>
        </p:grpSp>
        <p:sp>
          <p:nvSpPr>
            <p:cNvPr name="Freeform 25" id="25"/>
            <p:cNvSpPr/>
            <p:nvPr/>
          </p:nvSpPr>
          <p:spPr>
            <a:xfrm flipH="false" flipV="false" rot="0">
              <a:off x="221172" y="187062"/>
              <a:ext cx="693117" cy="693117"/>
            </a:xfrm>
            <a:custGeom>
              <a:avLst/>
              <a:gdLst/>
              <a:ahLst/>
              <a:cxnLst/>
              <a:rect r="r" b="b" t="t" l="l"/>
              <a:pathLst>
                <a:path h="693117" w="693117">
                  <a:moveTo>
                    <a:pt x="0" y="0"/>
                  </a:moveTo>
                  <a:lnTo>
                    <a:pt x="693117" y="0"/>
                  </a:lnTo>
                  <a:lnTo>
                    <a:pt x="693117" y="693117"/>
                  </a:lnTo>
                  <a:lnTo>
                    <a:pt x="0" y="69311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6" id="26"/>
            <p:cNvSpPr txBox="true"/>
            <p:nvPr/>
          </p:nvSpPr>
          <p:spPr>
            <a:xfrm rot="0">
              <a:off x="1376506" y="220984"/>
              <a:ext cx="5941097" cy="1117609"/>
            </a:xfrm>
            <a:prstGeom prst="rect">
              <a:avLst/>
            </a:prstGeom>
          </p:spPr>
          <p:txBody>
            <a:bodyPr anchor="t" rtlCol="false" tIns="0" lIns="0" bIns="0" rIns="0">
              <a:spAutoFit/>
            </a:bodyPr>
            <a:lstStyle/>
            <a:p>
              <a:pPr algn="l">
                <a:lnSpc>
                  <a:spcPts val="3412"/>
                </a:lnSpc>
              </a:pPr>
              <a:r>
                <a:rPr lang="en-US" b="true" sz="2437" u="sng">
                  <a:solidFill>
                    <a:srgbClr val="000000"/>
                  </a:solidFill>
                  <a:latin typeface="Public Sans Heavy"/>
                  <a:ea typeface="Public Sans Heavy"/>
                  <a:cs typeface="Public Sans Heavy"/>
                  <a:sym typeface="Public Sans Heavy"/>
                  <a:hlinkClick r:id="rId12" tooltip="mailto:info@atelierluxdesign.com"/>
                </a:rPr>
                <a:t>www.atelierluxdesign.com</a:t>
              </a:r>
            </a:p>
            <a:p>
              <a:pPr algn="l">
                <a:lnSpc>
                  <a:spcPts val="3412"/>
                </a:lnSpc>
              </a:pPr>
            </a:p>
          </p:txBody>
        </p:sp>
      </p:grpSp>
      <p:sp>
        <p:nvSpPr>
          <p:cNvPr name="Freeform 27" id="27"/>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13"/>
            <a:stretch>
              <a:fillRect l="0" t="-121841" r="0" b="-121841"/>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38875" y="0"/>
            <a:ext cx="7737262" cy="10287000"/>
            <a:chOff x="0" y="0"/>
            <a:chExt cx="10316349" cy="13716000"/>
          </a:xfrm>
        </p:grpSpPr>
        <p:pic>
          <p:nvPicPr>
            <p:cNvPr name="Picture 3" id="3"/>
            <p:cNvPicPr>
              <a:picLocks noChangeAspect="true"/>
            </p:cNvPicPr>
            <p:nvPr/>
          </p:nvPicPr>
          <p:blipFill>
            <a:blip r:embed="rId2"/>
            <a:srcRect l="0" t="0" r="49948" b="0"/>
            <a:stretch>
              <a:fillRect/>
            </a:stretch>
          </p:blipFill>
          <p:spPr>
            <a:xfrm flipH="false" flipV="false">
              <a:off x="0" y="0"/>
              <a:ext cx="10316349" cy="13716000"/>
            </a:xfrm>
            <a:prstGeom prst="rect">
              <a:avLst/>
            </a:prstGeom>
          </p:spPr>
        </p:pic>
      </p:grpSp>
      <p:grpSp>
        <p:nvGrpSpPr>
          <p:cNvPr name="Group 4" id="4"/>
          <p:cNvGrpSpPr/>
          <p:nvPr/>
        </p:nvGrpSpPr>
        <p:grpSpPr>
          <a:xfrm rot="0">
            <a:off x="0" y="0"/>
            <a:ext cx="1238875" cy="10287000"/>
            <a:chOff x="0" y="0"/>
            <a:chExt cx="246163" cy="2044015"/>
          </a:xfrm>
        </p:grpSpPr>
        <p:sp>
          <p:nvSpPr>
            <p:cNvPr name="Freeform 5" id="5"/>
            <p:cNvSpPr/>
            <p:nvPr/>
          </p:nvSpPr>
          <p:spPr>
            <a:xfrm flipH="false" flipV="false" rot="0">
              <a:off x="0" y="0"/>
              <a:ext cx="246163" cy="2044015"/>
            </a:xfrm>
            <a:custGeom>
              <a:avLst/>
              <a:gdLst/>
              <a:ahLst/>
              <a:cxnLst/>
              <a:rect r="r" b="b" t="t" l="l"/>
              <a:pathLst>
                <a:path h="2044015" w="246163">
                  <a:moveTo>
                    <a:pt x="0" y="0"/>
                  </a:moveTo>
                  <a:lnTo>
                    <a:pt x="246163" y="0"/>
                  </a:lnTo>
                  <a:lnTo>
                    <a:pt x="246163" y="2044015"/>
                  </a:lnTo>
                  <a:lnTo>
                    <a:pt x="0" y="2044015"/>
                  </a:lnTo>
                  <a:close/>
                </a:path>
              </a:pathLst>
            </a:custGeom>
            <a:solidFill>
              <a:srgbClr val="39493B"/>
            </a:solidFill>
          </p:spPr>
        </p:sp>
      </p:grpSp>
      <p:sp>
        <p:nvSpPr>
          <p:cNvPr name="AutoShape 6" id="6"/>
          <p:cNvSpPr/>
          <p:nvPr/>
        </p:nvSpPr>
        <p:spPr>
          <a:xfrm>
            <a:off x="10481007" y="2539486"/>
            <a:ext cx="1600861" cy="0"/>
          </a:xfrm>
          <a:prstGeom prst="line">
            <a:avLst/>
          </a:prstGeom>
          <a:ln cap="rnd" w="57150">
            <a:solidFill>
              <a:srgbClr val="000000"/>
            </a:solidFill>
            <a:prstDash val="solid"/>
            <a:headEnd type="none" len="sm" w="sm"/>
            <a:tailEnd type="none" len="sm" w="sm"/>
          </a:ln>
        </p:spPr>
      </p:sp>
      <p:sp>
        <p:nvSpPr>
          <p:cNvPr name="Freeform 7" id="7"/>
          <p:cNvSpPr/>
          <p:nvPr/>
        </p:nvSpPr>
        <p:spPr>
          <a:xfrm flipH="false" flipV="false" rot="0">
            <a:off x="7527401" y="813393"/>
            <a:ext cx="2602986" cy="2644847"/>
          </a:xfrm>
          <a:custGeom>
            <a:avLst/>
            <a:gdLst/>
            <a:ahLst/>
            <a:cxnLst/>
            <a:rect r="r" b="b" t="t" l="l"/>
            <a:pathLst>
              <a:path h="2644847" w="2602986">
                <a:moveTo>
                  <a:pt x="0" y="0"/>
                </a:moveTo>
                <a:lnTo>
                  <a:pt x="2602986" y="0"/>
                </a:lnTo>
                <a:lnTo>
                  <a:pt x="2602986" y="2644847"/>
                </a:lnTo>
                <a:lnTo>
                  <a:pt x="0" y="2644847"/>
                </a:lnTo>
                <a:lnTo>
                  <a:pt x="0" y="0"/>
                </a:lnTo>
                <a:close/>
              </a:path>
            </a:pathLst>
          </a:custGeom>
          <a:blipFill>
            <a:blip r:embed="rId3"/>
            <a:stretch>
              <a:fillRect l="0" t="0" r="0" b="0"/>
            </a:stretch>
          </a:blipFill>
        </p:spPr>
      </p:sp>
      <p:sp>
        <p:nvSpPr>
          <p:cNvPr name="TextBox 8" id="8"/>
          <p:cNvSpPr txBox="true"/>
          <p:nvPr/>
        </p:nvSpPr>
        <p:spPr>
          <a:xfrm rot="0">
            <a:off x="10481007" y="1199191"/>
            <a:ext cx="7500903" cy="936625"/>
          </a:xfrm>
          <a:prstGeom prst="rect">
            <a:avLst/>
          </a:prstGeom>
        </p:spPr>
        <p:txBody>
          <a:bodyPr anchor="t" rtlCol="false" tIns="0" lIns="0" bIns="0" rIns="0">
            <a:spAutoFit/>
          </a:bodyPr>
          <a:lstStyle/>
          <a:p>
            <a:pPr algn="l">
              <a:lnSpc>
                <a:spcPts val="7699"/>
              </a:lnSpc>
            </a:pPr>
            <a:r>
              <a:rPr lang="en-US" sz="5499">
                <a:solidFill>
                  <a:srgbClr val="000000"/>
                </a:solidFill>
                <a:latin typeface="Public Sans Thin"/>
                <a:ea typeface="Public Sans Thin"/>
                <a:cs typeface="Public Sans Thin"/>
                <a:sym typeface="Public Sans Thin"/>
              </a:rPr>
              <a:t>INTRODUCTION</a:t>
            </a:r>
          </a:p>
        </p:txBody>
      </p:sp>
      <p:sp>
        <p:nvSpPr>
          <p:cNvPr name="TextBox 9" id="9"/>
          <p:cNvSpPr txBox="true"/>
          <p:nvPr/>
        </p:nvSpPr>
        <p:spPr>
          <a:xfrm rot="0">
            <a:off x="10481007" y="6496019"/>
            <a:ext cx="6411225" cy="1416050"/>
          </a:xfrm>
          <a:prstGeom prst="rect">
            <a:avLst/>
          </a:prstGeom>
        </p:spPr>
        <p:txBody>
          <a:bodyPr anchor="t" rtlCol="false" tIns="0" lIns="0" bIns="0" rIns="0">
            <a:spAutoFit/>
          </a:bodyPr>
          <a:lstStyle/>
          <a:p>
            <a:pPr algn="l">
              <a:lnSpc>
                <a:spcPts val="2800"/>
              </a:lnSpc>
            </a:pPr>
            <a:r>
              <a:rPr lang="en-US" sz="2000" b="true">
                <a:solidFill>
                  <a:srgbClr val="000000"/>
                </a:solidFill>
                <a:latin typeface="Public Sans Heavy"/>
                <a:ea typeface="Public Sans Heavy"/>
                <a:cs typeface="Public Sans Heavy"/>
                <a:sym typeface="Public Sans Heavy"/>
              </a:rPr>
              <a:t>The 2025 Office Design Trends Report outlines the key developments set to shape modern workspaces, helping companies adapt to a rapidly evolving professional landscape.</a:t>
            </a:r>
          </a:p>
        </p:txBody>
      </p:sp>
      <p:sp>
        <p:nvSpPr>
          <p:cNvPr name="TextBox 10" id="10"/>
          <p:cNvSpPr txBox="true"/>
          <p:nvPr/>
        </p:nvSpPr>
        <p:spPr>
          <a:xfrm rot="0">
            <a:off x="10481007" y="3054318"/>
            <a:ext cx="6778293" cy="2734945"/>
          </a:xfrm>
          <a:prstGeom prst="rect">
            <a:avLst/>
          </a:prstGeom>
        </p:spPr>
        <p:txBody>
          <a:bodyPr anchor="t" rtlCol="false" tIns="0" lIns="0" bIns="0" rIns="0">
            <a:spAutoFit/>
          </a:bodyPr>
          <a:lstStyle/>
          <a:p>
            <a:pPr algn="l">
              <a:lnSpc>
                <a:spcPts val="3079"/>
              </a:lnSpc>
            </a:pPr>
            <a:r>
              <a:rPr lang="en-US" sz="2199">
                <a:solidFill>
                  <a:srgbClr val="000000"/>
                </a:solidFill>
                <a:latin typeface="Public Sans"/>
                <a:ea typeface="Public Sans"/>
                <a:cs typeface="Public Sans"/>
                <a:sym typeface="Public Sans"/>
              </a:rPr>
              <a:t>As 2024 comes to a close, businesses are looking to the future of workplace design, seeking innovative strategies to attract talent, boost productivity, and align with environmental and technological advancements. </a:t>
            </a:r>
          </a:p>
          <a:p>
            <a:pPr algn="l">
              <a:lnSpc>
                <a:spcPts val="3079"/>
              </a:lnSpc>
            </a:pPr>
          </a:p>
          <a:p>
            <a:pPr algn="l">
              <a:lnSpc>
                <a:spcPts val="3079"/>
              </a:lnSpc>
            </a:pPr>
          </a:p>
        </p:txBody>
      </p:sp>
      <p:sp>
        <p:nvSpPr>
          <p:cNvPr name="Freeform 11" id="11"/>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4"/>
            <a:stretch>
              <a:fillRect l="0" t="-121841" r="0" b="-121841"/>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88754"/>
            <a:ext cx="1238875" cy="10475754"/>
            <a:chOff x="0" y="0"/>
            <a:chExt cx="246163" cy="2081520"/>
          </a:xfrm>
        </p:grpSpPr>
        <p:sp>
          <p:nvSpPr>
            <p:cNvPr name="Freeform 3" id="3"/>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grpSp>
        <p:nvGrpSpPr>
          <p:cNvPr name="Group 4" id="4"/>
          <p:cNvGrpSpPr/>
          <p:nvPr/>
        </p:nvGrpSpPr>
        <p:grpSpPr>
          <a:xfrm rot="0">
            <a:off x="1238875" y="4292837"/>
            <a:ext cx="17049125" cy="5994163"/>
            <a:chOff x="0" y="0"/>
            <a:chExt cx="22732167" cy="7992217"/>
          </a:xfrm>
        </p:grpSpPr>
        <p:pic>
          <p:nvPicPr>
            <p:cNvPr name="Picture 5" id="5"/>
            <p:cNvPicPr>
              <a:picLocks noChangeAspect="true"/>
            </p:cNvPicPr>
            <p:nvPr/>
          </p:nvPicPr>
          <p:blipFill>
            <a:blip r:embed="rId2"/>
            <a:srcRect l="0" t="23655" r="0" b="23655"/>
            <a:stretch>
              <a:fillRect/>
            </a:stretch>
          </p:blipFill>
          <p:spPr>
            <a:xfrm flipH="false" flipV="false">
              <a:off x="0" y="0"/>
              <a:ext cx="22732167" cy="7992217"/>
            </a:xfrm>
            <a:prstGeom prst="rect">
              <a:avLst/>
            </a:prstGeom>
          </p:spPr>
        </p:pic>
      </p:grpSp>
      <p:sp>
        <p:nvSpPr>
          <p:cNvPr name="AutoShape 6" id="6"/>
          <p:cNvSpPr/>
          <p:nvPr/>
        </p:nvSpPr>
        <p:spPr>
          <a:xfrm>
            <a:off x="1490308" y="2930970"/>
            <a:ext cx="160086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1490308" y="561975"/>
            <a:ext cx="4944696" cy="1854200"/>
          </a:xfrm>
          <a:prstGeom prst="rect">
            <a:avLst/>
          </a:prstGeom>
        </p:spPr>
        <p:txBody>
          <a:bodyPr anchor="t" rtlCol="false" tIns="0" lIns="0" bIns="0" rIns="0">
            <a:spAutoFit/>
          </a:bodyPr>
          <a:lstStyle/>
          <a:p>
            <a:pPr algn="l">
              <a:lnSpc>
                <a:spcPts val="4900"/>
              </a:lnSpc>
            </a:pPr>
            <a:r>
              <a:rPr lang="en-US" sz="3500">
                <a:solidFill>
                  <a:srgbClr val="000000"/>
                </a:solidFill>
                <a:latin typeface="Public Sans Thin"/>
                <a:ea typeface="Public Sans Thin"/>
                <a:cs typeface="Public Sans Thin"/>
                <a:sym typeface="Public Sans Thin"/>
              </a:rPr>
              <a:t>BIOPHILIC DESIGN 2.0: NATURE-DRIVEN INNOVATION</a:t>
            </a:r>
          </a:p>
        </p:txBody>
      </p:sp>
      <p:sp>
        <p:nvSpPr>
          <p:cNvPr name="TextBox 8" id="8"/>
          <p:cNvSpPr txBox="true"/>
          <p:nvPr/>
        </p:nvSpPr>
        <p:spPr>
          <a:xfrm rot="0">
            <a:off x="7459311" y="590550"/>
            <a:ext cx="5230767" cy="3178175"/>
          </a:xfrm>
          <a:prstGeom prst="rect">
            <a:avLst/>
          </a:prstGeom>
        </p:spPr>
        <p:txBody>
          <a:bodyPr anchor="t" rtlCol="false" tIns="0" lIns="0" bIns="0" rIns="0">
            <a:spAutoFit/>
          </a:bodyPr>
          <a:lstStyle/>
          <a:p>
            <a:pPr algn="l">
              <a:lnSpc>
                <a:spcPts val="2800"/>
              </a:lnSpc>
            </a:pPr>
            <a:r>
              <a:rPr lang="en-US" sz="2000">
                <a:solidFill>
                  <a:srgbClr val="000000"/>
                </a:solidFill>
                <a:latin typeface="Public Sans"/>
                <a:ea typeface="Public Sans"/>
                <a:cs typeface="Public Sans"/>
                <a:sym typeface="Public Sans"/>
              </a:rPr>
              <a:t>Biophilic design continues to evolve, incorporating not just natural elements but advanced technologies. Offices in 2025 will feature AI-controlled lighting systems that mimic natural daylight cycles, vertical gardens enhanced by automated irrigation, and sensory experiences using soundscapes or aromatherapy to reduce stress.</a:t>
            </a:r>
          </a:p>
        </p:txBody>
      </p:sp>
      <p:sp>
        <p:nvSpPr>
          <p:cNvPr name="TextBox 9" id="9"/>
          <p:cNvSpPr txBox="true"/>
          <p:nvPr/>
        </p:nvSpPr>
        <p:spPr>
          <a:xfrm rot="0">
            <a:off x="13005069" y="590550"/>
            <a:ext cx="4376920" cy="2825750"/>
          </a:xfrm>
          <a:prstGeom prst="rect">
            <a:avLst/>
          </a:prstGeom>
        </p:spPr>
        <p:txBody>
          <a:bodyPr anchor="t" rtlCol="false" tIns="0" lIns="0" bIns="0" rIns="0">
            <a:spAutoFit/>
          </a:bodyPr>
          <a:lstStyle/>
          <a:p>
            <a:pPr algn="l">
              <a:lnSpc>
                <a:spcPts val="2800"/>
              </a:lnSpc>
            </a:pPr>
            <a:r>
              <a:rPr lang="en-US" sz="2000" b="true">
                <a:solidFill>
                  <a:srgbClr val="000000"/>
                </a:solidFill>
                <a:latin typeface="Public Sans Bold"/>
                <a:ea typeface="Public Sans Bold"/>
                <a:cs typeface="Public Sans Bold"/>
                <a:sym typeface="Public Sans Bold"/>
              </a:rPr>
              <a:t>Key Benefits:</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Increased employee well-being and productivity</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Enhanced air quality and noise reduction</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Positive impacts on mental health</a:t>
            </a:r>
          </a:p>
          <a:p>
            <a:pPr algn="l">
              <a:lnSpc>
                <a:spcPts val="2800"/>
              </a:lnSpc>
            </a:pPr>
          </a:p>
        </p:txBody>
      </p:sp>
      <p:sp>
        <p:nvSpPr>
          <p:cNvPr name="Freeform 10" id="10"/>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3"/>
            <a:stretch>
              <a:fillRect l="0" t="-121841" r="0" b="-121841"/>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8402" t="-11833" r="-1650" b="-18718"/>
            </a:stretch>
          </a:blipFill>
        </p:spPr>
      </p:sp>
      <p:grpSp>
        <p:nvGrpSpPr>
          <p:cNvPr name="Group 3" id="3"/>
          <p:cNvGrpSpPr/>
          <p:nvPr/>
        </p:nvGrpSpPr>
        <p:grpSpPr>
          <a:xfrm rot="0">
            <a:off x="0" y="0"/>
            <a:ext cx="18288000" cy="10287000"/>
            <a:chOff x="0" y="0"/>
            <a:chExt cx="3402471" cy="1913890"/>
          </a:xfrm>
        </p:grpSpPr>
        <p:sp>
          <p:nvSpPr>
            <p:cNvPr name="Freeform 4" id="4"/>
            <p:cNvSpPr/>
            <p:nvPr/>
          </p:nvSpPr>
          <p:spPr>
            <a:xfrm flipH="false" flipV="false" rot="0">
              <a:off x="0" y="0"/>
              <a:ext cx="3402471" cy="1913890"/>
            </a:xfrm>
            <a:custGeom>
              <a:avLst/>
              <a:gdLst/>
              <a:ahLst/>
              <a:cxnLst/>
              <a:rect r="r" b="b" t="t" l="l"/>
              <a:pathLst>
                <a:path h="1913890" w="3402471">
                  <a:moveTo>
                    <a:pt x="0" y="0"/>
                  </a:moveTo>
                  <a:lnTo>
                    <a:pt x="3402471" y="0"/>
                  </a:lnTo>
                  <a:lnTo>
                    <a:pt x="3402471" y="1913890"/>
                  </a:lnTo>
                  <a:lnTo>
                    <a:pt x="0" y="1913890"/>
                  </a:lnTo>
                  <a:close/>
                </a:path>
              </a:pathLst>
            </a:custGeom>
            <a:solidFill>
              <a:srgbClr val="39493B">
                <a:alpha val="69804"/>
              </a:srgbClr>
            </a:solidFill>
          </p:spPr>
        </p:sp>
      </p:grpSp>
      <p:sp>
        <p:nvSpPr>
          <p:cNvPr name="TextBox 5" id="5"/>
          <p:cNvSpPr txBox="true"/>
          <p:nvPr/>
        </p:nvSpPr>
        <p:spPr>
          <a:xfrm rot="0">
            <a:off x="3470672" y="2444750"/>
            <a:ext cx="11346657" cy="5292725"/>
          </a:xfrm>
          <a:prstGeom prst="rect">
            <a:avLst/>
          </a:prstGeom>
        </p:spPr>
        <p:txBody>
          <a:bodyPr anchor="t" rtlCol="false" tIns="0" lIns="0" bIns="0" rIns="0">
            <a:spAutoFit/>
          </a:bodyPr>
          <a:lstStyle/>
          <a:p>
            <a:pPr algn="ctr">
              <a:lnSpc>
                <a:spcPts val="7000"/>
              </a:lnSpc>
            </a:pPr>
            <a:r>
              <a:rPr lang="en-US" b="true" sz="5000">
                <a:solidFill>
                  <a:srgbClr val="FFFFFF"/>
                </a:solidFill>
                <a:latin typeface="Public Sans Bold"/>
                <a:ea typeface="Public Sans Bold"/>
                <a:cs typeface="Public Sans Bold"/>
                <a:sym typeface="Public Sans Bold"/>
              </a:rPr>
              <a:t>BIOPHILIC DESIGN CAN ENHANCE PRODUCTIVITY BY 15% AND REDUCE STRESS BY 37%, ACCORDING TO THE INTERNATIONAL WELL BUILDING INSTITUTE.</a:t>
            </a:r>
          </a:p>
        </p:txBody>
      </p:sp>
      <p:sp>
        <p:nvSpPr>
          <p:cNvPr name="Freeform 6" id="6"/>
          <p:cNvSpPr/>
          <p:nvPr/>
        </p:nvSpPr>
        <p:spPr>
          <a:xfrm flipH="false" flipV="false" rot="0">
            <a:off x="14817328" y="1574615"/>
            <a:ext cx="1525630" cy="1773221"/>
          </a:xfrm>
          <a:custGeom>
            <a:avLst/>
            <a:gdLst/>
            <a:ahLst/>
            <a:cxnLst/>
            <a:rect r="r" b="b" t="t" l="l"/>
            <a:pathLst>
              <a:path h="1773221" w="1525630">
                <a:moveTo>
                  <a:pt x="0" y="0"/>
                </a:moveTo>
                <a:lnTo>
                  <a:pt x="1525630" y="0"/>
                </a:lnTo>
                <a:lnTo>
                  <a:pt x="1525630" y="1773220"/>
                </a:lnTo>
                <a:lnTo>
                  <a:pt x="0" y="1773220"/>
                </a:lnTo>
                <a:lnTo>
                  <a:pt x="0" y="0"/>
                </a:lnTo>
                <a:close/>
              </a:path>
            </a:pathLst>
          </a:custGeom>
          <a:blipFill>
            <a:blip r:embed="rId3"/>
            <a:stretch>
              <a:fillRect l="0" t="-21" r="0" b="-21"/>
            </a:stretch>
          </a:blipFill>
        </p:spPr>
      </p:sp>
      <p:sp>
        <p:nvSpPr>
          <p:cNvPr name="Freeform 7" id="7"/>
          <p:cNvSpPr/>
          <p:nvPr/>
        </p:nvSpPr>
        <p:spPr>
          <a:xfrm flipH="false" flipV="false" rot="-10800000">
            <a:off x="1945042" y="6782338"/>
            <a:ext cx="1525630" cy="1773221"/>
          </a:xfrm>
          <a:custGeom>
            <a:avLst/>
            <a:gdLst/>
            <a:ahLst/>
            <a:cxnLst/>
            <a:rect r="r" b="b" t="t" l="l"/>
            <a:pathLst>
              <a:path h="1773221" w="1525630">
                <a:moveTo>
                  <a:pt x="0" y="0"/>
                </a:moveTo>
                <a:lnTo>
                  <a:pt x="1525630" y="0"/>
                </a:lnTo>
                <a:lnTo>
                  <a:pt x="1525630" y="1773221"/>
                </a:lnTo>
                <a:lnTo>
                  <a:pt x="0" y="1773221"/>
                </a:lnTo>
                <a:lnTo>
                  <a:pt x="0" y="0"/>
                </a:lnTo>
                <a:close/>
              </a:path>
            </a:pathLst>
          </a:custGeom>
          <a:blipFill>
            <a:blip r:embed="rId3"/>
            <a:stretch>
              <a:fillRect l="0" t="-21" r="0" b="-21"/>
            </a:stretch>
          </a:blipFill>
        </p:spPr>
      </p:sp>
      <p:sp>
        <p:nvSpPr>
          <p:cNvPr name="Freeform 8" id="8"/>
          <p:cNvSpPr/>
          <p:nvPr/>
        </p:nvSpPr>
        <p:spPr>
          <a:xfrm flipH="false" flipV="false" rot="0">
            <a:off x="14861687" y="9290059"/>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4"/>
            <a:stretch>
              <a:fillRect l="0" t="-121841" r="0" b="-121841"/>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88754"/>
            <a:ext cx="1238875" cy="10475754"/>
            <a:chOff x="0" y="0"/>
            <a:chExt cx="246163" cy="2081520"/>
          </a:xfrm>
        </p:grpSpPr>
        <p:sp>
          <p:nvSpPr>
            <p:cNvPr name="Freeform 3" id="3"/>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grpSp>
        <p:nvGrpSpPr>
          <p:cNvPr name="Group 4" id="4"/>
          <p:cNvGrpSpPr/>
          <p:nvPr/>
        </p:nvGrpSpPr>
        <p:grpSpPr>
          <a:xfrm rot="0">
            <a:off x="1238875" y="4292837"/>
            <a:ext cx="17049125" cy="5994163"/>
            <a:chOff x="0" y="0"/>
            <a:chExt cx="22732167" cy="7992217"/>
          </a:xfrm>
        </p:grpSpPr>
        <p:pic>
          <p:nvPicPr>
            <p:cNvPr name="Picture 5" id="5"/>
            <p:cNvPicPr>
              <a:picLocks noChangeAspect="true"/>
            </p:cNvPicPr>
            <p:nvPr/>
          </p:nvPicPr>
          <p:blipFill>
            <a:blip r:embed="rId2"/>
            <a:srcRect l="0" t="23655" r="0" b="23655"/>
            <a:stretch>
              <a:fillRect/>
            </a:stretch>
          </p:blipFill>
          <p:spPr>
            <a:xfrm flipH="false" flipV="false">
              <a:off x="0" y="0"/>
              <a:ext cx="22732167" cy="7992217"/>
            </a:xfrm>
            <a:prstGeom prst="rect">
              <a:avLst/>
            </a:prstGeom>
          </p:spPr>
        </p:pic>
      </p:grpSp>
      <p:sp>
        <p:nvSpPr>
          <p:cNvPr name="AutoShape 6" id="6"/>
          <p:cNvSpPr/>
          <p:nvPr/>
        </p:nvSpPr>
        <p:spPr>
          <a:xfrm>
            <a:off x="1490308" y="3692970"/>
            <a:ext cx="160086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1490308" y="561975"/>
            <a:ext cx="5081739" cy="3092450"/>
          </a:xfrm>
          <a:prstGeom prst="rect">
            <a:avLst/>
          </a:prstGeom>
        </p:spPr>
        <p:txBody>
          <a:bodyPr anchor="t" rtlCol="false" tIns="0" lIns="0" bIns="0" rIns="0">
            <a:spAutoFit/>
          </a:bodyPr>
          <a:lstStyle/>
          <a:p>
            <a:pPr algn="l">
              <a:lnSpc>
                <a:spcPts val="4900"/>
              </a:lnSpc>
            </a:pPr>
            <a:r>
              <a:rPr lang="en-US" sz="3500">
                <a:solidFill>
                  <a:srgbClr val="000000"/>
                </a:solidFill>
                <a:latin typeface="Public Sans Thin"/>
                <a:ea typeface="Public Sans Thin"/>
                <a:cs typeface="Public Sans Thin"/>
                <a:sym typeface="Public Sans Thin"/>
              </a:rPr>
              <a:t>FLEXIBILITY &amp; MODULARITY: ADAPTING TO HYBRID WORKFORCES</a:t>
            </a:r>
          </a:p>
          <a:p>
            <a:pPr algn="l">
              <a:lnSpc>
                <a:spcPts val="4900"/>
              </a:lnSpc>
            </a:pPr>
          </a:p>
        </p:txBody>
      </p:sp>
      <p:sp>
        <p:nvSpPr>
          <p:cNvPr name="TextBox 8" id="8"/>
          <p:cNvSpPr txBox="true"/>
          <p:nvPr/>
        </p:nvSpPr>
        <p:spPr>
          <a:xfrm rot="0">
            <a:off x="7459311" y="590550"/>
            <a:ext cx="5230767" cy="3178175"/>
          </a:xfrm>
          <a:prstGeom prst="rect">
            <a:avLst/>
          </a:prstGeom>
        </p:spPr>
        <p:txBody>
          <a:bodyPr anchor="t" rtlCol="false" tIns="0" lIns="0" bIns="0" rIns="0">
            <a:spAutoFit/>
          </a:bodyPr>
          <a:lstStyle/>
          <a:p>
            <a:pPr algn="l">
              <a:lnSpc>
                <a:spcPts val="2800"/>
              </a:lnSpc>
            </a:pPr>
            <a:r>
              <a:rPr lang="en-US" sz="2000">
                <a:solidFill>
                  <a:srgbClr val="000000"/>
                </a:solidFill>
                <a:latin typeface="Public Sans"/>
                <a:ea typeface="Public Sans"/>
                <a:cs typeface="Public Sans"/>
                <a:sym typeface="Public Sans"/>
              </a:rPr>
              <a:t>The hybrid work model demands adaptable office layouts. Modular furniture and multi-purpose spaces will allow businesses to reconfigure areas for collaboration, focus, or relaxation as needed. Work pods, movable walls, and shared desks will be staples of the 2025 office.</a:t>
            </a:r>
          </a:p>
          <a:p>
            <a:pPr algn="l">
              <a:lnSpc>
                <a:spcPts val="2800"/>
              </a:lnSpc>
            </a:pPr>
          </a:p>
          <a:p>
            <a:pPr algn="l">
              <a:lnSpc>
                <a:spcPts val="2800"/>
              </a:lnSpc>
            </a:pPr>
          </a:p>
        </p:txBody>
      </p:sp>
      <p:sp>
        <p:nvSpPr>
          <p:cNvPr name="TextBox 9" id="9"/>
          <p:cNvSpPr txBox="true"/>
          <p:nvPr/>
        </p:nvSpPr>
        <p:spPr>
          <a:xfrm rot="0">
            <a:off x="13005069" y="590550"/>
            <a:ext cx="4376920" cy="3178175"/>
          </a:xfrm>
          <a:prstGeom prst="rect">
            <a:avLst/>
          </a:prstGeom>
        </p:spPr>
        <p:txBody>
          <a:bodyPr anchor="t" rtlCol="false" tIns="0" lIns="0" bIns="0" rIns="0">
            <a:spAutoFit/>
          </a:bodyPr>
          <a:lstStyle/>
          <a:p>
            <a:pPr algn="l">
              <a:lnSpc>
                <a:spcPts val="2800"/>
              </a:lnSpc>
            </a:pPr>
            <a:r>
              <a:rPr lang="en-US" sz="2000" b="true">
                <a:solidFill>
                  <a:srgbClr val="000000"/>
                </a:solidFill>
                <a:latin typeface="Public Sans Bold"/>
                <a:ea typeface="Public Sans Bold"/>
                <a:cs typeface="Public Sans Bold"/>
                <a:sym typeface="Public Sans Bold"/>
              </a:rPr>
              <a:t>Key Benefits:</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Cost savings through versatile space usage</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Improved collaboration for on-site teams</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Support for remote and hybrid workers</a:t>
            </a:r>
          </a:p>
          <a:p>
            <a:pPr algn="l">
              <a:lnSpc>
                <a:spcPts val="2800"/>
              </a:lnSpc>
            </a:pPr>
          </a:p>
          <a:p>
            <a:pPr algn="l">
              <a:lnSpc>
                <a:spcPts val="2800"/>
              </a:lnSpc>
            </a:pPr>
          </a:p>
        </p:txBody>
      </p:sp>
      <p:sp>
        <p:nvSpPr>
          <p:cNvPr name="Freeform 10" id="10"/>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3"/>
            <a:stretch>
              <a:fillRect l="0" t="-121841" r="0" b="-121841"/>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88754"/>
            <a:ext cx="1238875" cy="10475754"/>
            <a:chOff x="0" y="0"/>
            <a:chExt cx="246163" cy="2081520"/>
          </a:xfrm>
        </p:grpSpPr>
        <p:sp>
          <p:nvSpPr>
            <p:cNvPr name="Freeform 3" id="3"/>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grpSp>
        <p:nvGrpSpPr>
          <p:cNvPr name="Group 4" id="4"/>
          <p:cNvGrpSpPr/>
          <p:nvPr/>
        </p:nvGrpSpPr>
        <p:grpSpPr>
          <a:xfrm rot="0">
            <a:off x="1238875" y="4292837"/>
            <a:ext cx="17049125" cy="5994163"/>
            <a:chOff x="0" y="0"/>
            <a:chExt cx="22732167" cy="7992217"/>
          </a:xfrm>
        </p:grpSpPr>
        <p:pic>
          <p:nvPicPr>
            <p:cNvPr name="Picture 5" id="5"/>
            <p:cNvPicPr>
              <a:picLocks noChangeAspect="true"/>
            </p:cNvPicPr>
            <p:nvPr/>
          </p:nvPicPr>
          <p:blipFill>
            <a:blip r:embed="rId2"/>
            <a:srcRect l="0" t="23655" r="0" b="23655"/>
            <a:stretch>
              <a:fillRect/>
            </a:stretch>
          </p:blipFill>
          <p:spPr>
            <a:xfrm flipH="false" flipV="false">
              <a:off x="0" y="0"/>
              <a:ext cx="22732167" cy="7992217"/>
            </a:xfrm>
            <a:prstGeom prst="rect">
              <a:avLst/>
            </a:prstGeom>
          </p:spPr>
        </p:pic>
      </p:grpSp>
      <p:sp>
        <p:nvSpPr>
          <p:cNvPr name="AutoShape 6" id="6"/>
          <p:cNvSpPr/>
          <p:nvPr/>
        </p:nvSpPr>
        <p:spPr>
          <a:xfrm>
            <a:off x="1490308" y="3692970"/>
            <a:ext cx="160086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1490308" y="561975"/>
            <a:ext cx="4787867" cy="3092450"/>
          </a:xfrm>
          <a:prstGeom prst="rect">
            <a:avLst/>
          </a:prstGeom>
        </p:spPr>
        <p:txBody>
          <a:bodyPr anchor="t" rtlCol="false" tIns="0" lIns="0" bIns="0" rIns="0">
            <a:spAutoFit/>
          </a:bodyPr>
          <a:lstStyle/>
          <a:p>
            <a:pPr algn="l">
              <a:lnSpc>
                <a:spcPts val="4900"/>
              </a:lnSpc>
            </a:pPr>
            <a:r>
              <a:rPr lang="en-US" sz="3500">
                <a:solidFill>
                  <a:srgbClr val="000000"/>
                </a:solidFill>
                <a:latin typeface="Public Sans Thin"/>
                <a:ea typeface="Public Sans Thin"/>
                <a:cs typeface="Public Sans Thin"/>
                <a:sym typeface="Public Sans Thin"/>
              </a:rPr>
              <a:t>TECH-INTEGRATED WORKSPACES: THE SMART OFFICE REVOLUTION</a:t>
            </a:r>
          </a:p>
          <a:p>
            <a:pPr algn="l">
              <a:lnSpc>
                <a:spcPts val="4900"/>
              </a:lnSpc>
            </a:pPr>
          </a:p>
        </p:txBody>
      </p:sp>
      <p:sp>
        <p:nvSpPr>
          <p:cNvPr name="TextBox 8" id="8"/>
          <p:cNvSpPr txBox="true"/>
          <p:nvPr/>
        </p:nvSpPr>
        <p:spPr>
          <a:xfrm rot="0">
            <a:off x="7459311" y="590550"/>
            <a:ext cx="5230767" cy="3178175"/>
          </a:xfrm>
          <a:prstGeom prst="rect">
            <a:avLst/>
          </a:prstGeom>
        </p:spPr>
        <p:txBody>
          <a:bodyPr anchor="t" rtlCol="false" tIns="0" lIns="0" bIns="0" rIns="0">
            <a:spAutoFit/>
          </a:bodyPr>
          <a:lstStyle/>
          <a:p>
            <a:pPr algn="l">
              <a:lnSpc>
                <a:spcPts val="2800"/>
              </a:lnSpc>
            </a:pPr>
            <a:r>
              <a:rPr lang="en-US" sz="2000">
                <a:solidFill>
                  <a:srgbClr val="000000"/>
                </a:solidFill>
                <a:latin typeface="Public Sans"/>
                <a:ea typeface="Public Sans"/>
                <a:cs typeface="Public Sans"/>
                <a:sym typeface="Public Sans"/>
              </a:rPr>
              <a:t>Smart technologies will dominate workplace design, integrating Internet of Things (IoT) solutions for seamless operations. This includes automated desks that adjust to user preferences, occupancy sensors to optimize space usage, and AR/VR tools for remote collaboration.</a:t>
            </a:r>
          </a:p>
          <a:p>
            <a:pPr algn="l">
              <a:lnSpc>
                <a:spcPts val="2800"/>
              </a:lnSpc>
            </a:pPr>
          </a:p>
          <a:p>
            <a:pPr algn="l">
              <a:lnSpc>
                <a:spcPts val="2800"/>
              </a:lnSpc>
            </a:pPr>
          </a:p>
        </p:txBody>
      </p:sp>
      <p:sp>
        <p:nvSpPr>
          <p:cNvPr name="TextBox 9" id="9"/>
          <p:cNvSpPr txBox="true"/>
          <p:nvPr/>
        </p:nvSpPr>
        <p:spPr>
          <a:xfrm rot="0">
            <a:off x="13005069" y="590550"/>
            <a:ext cx="4376920" cy="2120900"/>
          </a:xfrm>
          <a:prstGeom prst="rect">
            <a:avLst/>
          </a:prstGeom>
        </p:spPr>
        <p:txBody>
          <a:bodyPr anchor="t" rtlCol="false" tIns="0" lIns="0" bIns="0" rIns="0">
            <a:spAutoFit/>
          </a:bodyPr>
          <a:lstStyle/>
          <a:p>
            <a:pPr algn="l">
              <a:lnSpc>
                <a:spcPts val="2800"/>
              </a:lnSpc>
            </a:pPr>
            <a:r>
              <a:rPr lang="en-US" sz="2000" b="true">
                <a:solidFill>
                  <a:srgbClr val="000000"/>
                </a:solidFill>
                <a:latin typeface="Public Sans Bold"/>
                <a:ea typeface="Public Sans Bold"/>
                <a:cs typeface="Public Sans Bold"/>
                <a:sym typeface="Public Sans Bold"/>
              </a:rPr>
              <a:t>Key Benefits:</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Enhanced efficiency</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Improved collaboration</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Personalized work experience</a:t>
            </a:r>
          </a:p>
          <a:p>
            <a:pPr algn="l">
              <a:lnSpc>
                <a:spcPts val="2800"/>
              </a:lnSpc>
            </a:pPr>
          </a:p>
          <a:p>
            <a:pPr algn="l">
              <a:lnSpc>
                <a:spcPts val="2800"/>
              </a:lnSpc>
            </a:pPr>
          </a:p>
        </p:txBody>
      </p:sp>
      <p:sp>
        <p:nvSpPr>
          <p:cNvPr name="Freeform 10" id="10"/>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3"/>
            <a:stretch>
              <a:fillRect l="0" t="-121841" r="0" b="-121841"/>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13" r="0" b="-9313"/>
            </a:stretch>
          </a:blipFill>
        </p:spPr>
      </p:sp>
      <p:grpSp>
        <p:nvGrpSpPr>
          <p:cNvPr name="Group 3" id="3"/>
          <p:cNvGrpSpPr/>
          <p:nvPr/>
        </p:nvGrpSpPr>
        <p:grpSpPr>
          <a:xfrm rot="0">
            <a:off x="0" y="0"/>
            <a:ext cx="18288000" cy="10287000"/>
            <a:chOff x="0" y="0"/>
            <a:chExt cx="3402471" cy="1913890"/>
          </a:xfrm>
        </p:grpSpPr>
        <p:sp>
          <p:nvSpPr>
            <p:cNvPr name="Freeform 4" id="4"/>
            <p:cNvSpPr/>
            <p:nvPr/>
          </p:nvSpPr>
          <p:spPr>
            <a:xfrm flipH="false" flipV="false" rot="0">
              <a:off x="0" y="0"/>
              <a:ext cx="3402471" cy="1913890"/>
            </a:xfrm>
            <a:custGeom>
              <a:avLst/>
              <a:gdLst/>
              <a:ahLst/>
              <a:cxnLst/>
              <a:rect r="r" b="b" t="t" l="l"/>
              <a:pathLst>
                <a:path h="1913890" w="3402471">
                  <a:moveTo>
                    <a:pt x="0" y="0"/>
                  </a:moveTo>
                  <a:lnTo>
                    <a:pt x="3402471" y="0"/>
                  </a:lnTo>
                  <a:lnTo>
                    <a:pt x="3402471" y="1913890"/>
                  </a:lnTo>
                  <a:lnTo>
                    <a:pt x="0" y="1913890"/>
                  </a:lnTo>
                  <a:close/>
                </a:path>
              </a:pathLst>
            </a:custGeom>
            <a:solidFill>
              <a:srgbClr val="39493B">
                <a:alpha val="69804"/>
              </a:srgbClr>
            </a:solidFill>
          </p:spPr>
        </p:sp>
      </p:grpSp>
      <p:sp>
        <p:nvSpPr>
          <p:cNvPr name="TextBox 5" id="5"/>
          <p:cNvSpPr txBox="true"/>
          <p:nvPr/>
        </p:nvSpPr>
        <p:spPr>
          <a:xfrm rot="0">
            <a:off x="3470672" y="2887663"/>
            <a:ext cx="11346657" cy="4406900"/>
          </a:xfrm>
          <a:prstGeom prst="rect">
            <a:avLst/>
          </a:prstGeom>
        </p:spPr>
        <p:txBody>
          <a:bodyPr anchor="t" rtlCol="false" tIns="0" lIns="0" bIns="0" rIns="0">
            <a:spAutoFit/>
          </a:bodyPr>
          <a:lstStyle/>
          <a:p>
            <a:pPr algn="ctr">
              <a:lnSpc>
                <a:spcPts val="7000"/>
              </a:lnSpc>
            </a:pPr>
            <a:r>
              <a:rPr lang="en-US" b="true" sz="5000">
                <a:solidFill>
                  <a:srgbClr val="FFFFFF"/>
                </a:solidFill>
                <a:latin typeface="Public Sans Bold"/>
                <a:ea typeface="Public Sans Bold"/>
                <a:cs typeface="Public Sans Bold"/>
                <a:sym typeface="Public Sans Bold"/>
              </a:rPr>
              <a:t>A GARTNER RESEARCH STUDY HIGHLIGHTS THAT 85% OF EMPLOYEES PREFER WORKPLACES WITH INTEGRATED SMART TECHNOLOGIES.</a:t>
            </a:r>
          </a:p>
        </p:txBody>
      </p:sp>
      <p:sp>
        <p:nvSpPr>
          <p:cNvPr name="Freeform 6" id="6"/>
          <p:cNvSpPr/>
          <p:nvPr/>
        </p:nvSpPr>
        <p:spPr>
          <a:xfrm flipH="false" flipV="false" rot="0">
            <a:off x="14817328" y="1574615"/>
            <a:ext cx="1525630" cy="1773221"/>
          </a:xfrm>
          <a:custGeom>
            <a:avLst/>
            <a:gdLst/>
            <a:ahLst/>
            <a:cxnLst/>
            <a:rect r="r" b="b" t="t" l="l"/>
            <a:pathLst>
              <a:path h="1773221" w="1525630">
                <a:moveTo>
                  <a:pt x="0" y="0"/>
                </a:moveTo>
                <a:lnTo>
                  <a:pt x="1525630" y="0"/>
                </a:lnTo>
                <a:lnTo>
                  <a:pt x="1525630" y="1773220"/>
                </a:lnTo>
                <a:lnTo>
                  <a:pt x="0" y="1773220"/>
                </a:lnTo>
                <a:lnTo>
                  <a:pt x="0" y="0"/>
                </a:lnTo>
                <a:close/>
              </a:path>
            </a:pathLst>
          </a:custGeom>
          <a:blipFill>
            <a:blip r:embed="rId3"/>
            <a:stretch>
              <a:fillRect l="0" t="-21" r="0" b="-21"/>
            </a:stretch>
          </a:blipFill>
        </p:spPr>
      </p:sp>
      <p:sp>
        <p:nvSpPr>
          <p:cNvPr name="Freeform 7" id="7"/>
          <p:cNvSpPr/>
          <p:nvPr/>
        </p:nvSpPr>
        <p:spPr>
          <a:xfrm flipH="false" flipV="false" rot="-10800000">
            <a:off x="1945042" y="6782338"/>
            <a:ext cx="1525630" cy="1773221"/>
          </a:xfrm>
          <a:custGeom>
            <a:avLst/>
            <a:gdLst/>
            <a:ahLst/>
            <a:cxnLst/>
            <a:rect r="r" b="b" t="t" l="l"/>
            <a:pathLst>
              <a:path h="1773221" w="1525630">
                <a:moveTo>
                  <a:pt x="0" y="0"/>
                </a:moveTo>
                <a:lnTo>
                  <a:pt x="1525630" y="0"/>
                </a:lnTo>
                <a:lnTo>
                  <a:pt x="1525630" y="1773221"/>
                </a:lnTo>
                <a:lnTo>
                  <a:pt x="0" y="1773221"/>
                </a:lnTo>
                <a:lnTo>
                  <a:pt x="0" y="0"/>
                </a:lnTo>
                <a:close/>
              </a:path>
            </a:pathLst>
          </a:custGeom>
          <a:blipFill>
            <a:blip r:embed="rId3"/>
            <a:stretch>
              <a:fillRect l="0" t="-21" r="0" b="-21"/>
            </a:stretch>
          </a:blipFill>
        </p:spPr>
      </p:sp>
      <p:sp>
        <p:nvSpPr>
          <p:cNvPr name="Freeform 8" id="8"/>
          <p:cNvSpPr/>
          <p:nvPr/>
        </p:nvSpPr>
        <p:spPr>
          <a:xfrm flipH="false" flipV="false" rot="0">
            <a:off x="14861687" y="9290059"/>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4"/>
            <a:stretch>
              <a:fillRect l="0" t="-121841" r="0" b="-121841"/>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88754"/>
            <a:ext cx="1238875" cy="10475754"/>
            <a:chOff x="0" y="0"/>
            <a:chExt cx="246163" cy="2081520"/>
          </a:xfrm>
        </p:grpSpPr>
        <p:sp>
          <p:nvSpPr>
            <p:cNvPr name="Freeform 3" id="3"/>
            <p:cNvSpPr/>
            <p:nvPr/>
          </p:nvSpPr>
          <p:spPr>
            <a:xfrm flipH="false" flipV="false" rot="0">
              <a:off x="0" y="0"/>
              <a:ext cx="246163" cy="2081520"/>
            </a:xfrm>
            <a:custGeom>
              <a:avLst/>
              <a:gdLst/>
              <a:ahLst/>
              <a:cxnLst/>
              <a:rect r="r" b="b" t="t" l="l"/>
              <a:pathLst>
                <a:path h="2081520" w="246163">
                  <a:moveTo>
                    <a:pt x="0" y="0"/>
                  </a:moveTo>
                  <a:lnTo>
                    <a:pt x="246163" y="0"/>
                  </a:lnTo>
                  <a:lnTo>
                    <a:pt x="246163" y="2081520"/>
                  </a:lnTo>
                  <a:lnTo>
                    <a:pt x="0" y="2081520"/>
                  </a:lnTo>
                  <a:close/>
                </a:path>
              </a:pathLst>
            </a:custGeom>
            <a:solidFill>
              <a:srgbClr val="39493B"/>
            </a:solidFill>
          </p:spPr>
        </p:sp>
      </p:grpSp>
      <p:grpSp>
        <p:nvGrpSpPr>
          <p:cNvPr name="Group 4" id="4"/>
          <p:cNvGrpSpPr/>
          <p:nvPr/>
        </p:nvGrpSpPr>
        <p:grpSpPr>
          <a:xfrm rot="0">
            <a:off x="1238875" y="4292837"/>
            <a:ext cx="17049125" cy="5994163"/>
            <a:chOff x="0" y="0"/>
            <a:chExt cx="22732167" cy="7992217"/>
          </a:xfrm>
        </p:grpSpPr>
        <p:pic>
          <p:nvPicPr>
            <p:cNvPr name="Picture 5" id="5"/>
            <p:cNvPicPr>
              <a:picLocks noChangeAspect="true"/>
            </p:cNvPicPr>
            <p:nvPr/>
          </p:nvPicPr>
          <p:blipFill>
            <a:blip r:embed="rId2"/>
            <a:srcRect l="0" t="23655" r="0" b="23655"/>
            <a:stretch>
              <a:fillRect/>
            </a:stretch>
          </p:blipFill>
          <p:spPr>
            <a:xfrm flipH="false" flipV="false">
              <a:off x="0" y="0"/>
              <a:ext cx="22732167" cy="7992217"/>
            </a:xfrm>
            <a:prstGeom prst="rect">
              <a:avLst/>
            </a:prstGeom>
          </p:spPr>
        </p:pic>
      </p:grpSp>
      <p:sp>
        <p:nvSpPr>
          <p:cNvPr name="AutoShape 6" id="6"/>
          <p:cNvSpPr/>
          <p:nvPr/>
        </p:nvSpPr>
        <p:spPr>
          <a:xfrm>
            <a:off x="1490308" y="3692970"/>
            <a:ext cx="1724211" cy="0"/>
          </a:xfrm>
          <a:prstGeom prst="line">
            <a:avLst/>
          </a:prstGeom>
          <a:ln cap="rnd" w="57150">
            <a:solidFill>
              <a:srgbClr val="000000"/>
            </a:solidFill>
            <a:prstDash val="solid"/>
            <a:headEnd type="none" len="sm" w="sm"/>
            <a:tailEnd type="none" len="sm" w="sm"/>
          </a:ln>
        </p:spPr>
      </p:sp>
      <p:sp>
        <p:nvSpPr>
          <p:cNvPr name="TextBox 7" id="7"/>
          <p:cNvSpPr txBox="true"/>
          <p:nvPr/>
        </p:nvSpPr>
        <p:spPr>
          <a:xfrm rot="0">
            <a:off x="1490308" y="561975"/>
            <a:ext cx="5238568" cy="3092450"/>
          </a:xfrm>
          <a:prstGeom prst="rect">
            <a:avLst/>
          </a:prstGeom>
        </p:spPr>
        <p:txBody>
          <a:bodyPr anchor="t" rtlCol="false" tIns="0" lIns="0" bIns="0" rIns="0">
            <a:spAutoFit/>
          </a:bodyPr>
          <a:lstStyle/>
          <a:p>
            <a:pPr algn="l">
              <a:lnSpc>
                <a:spcPts val="4900"/>
              </a:lnSpc>
            </a:pPr>
            <a:r>
              <a:rPr lang="en-US" sz="3500">
                <a:solidFill>
                  <a:srgbClr val="000000"/>
                </a:solidFill>
                <a:latin typeface="Public Sans Thin"/>
                <a:ea typeface="Public Sans Thin"/>
                <a:cs typeface="Public Sans Thin"/>
                <a:sym typeface="Public Sans Thin"/>
              </a:rPr>
              <a:t>SUSTAINABILITY &amp; NET-ZERO WORKSPACES: DESIGNING FOR THE PLANET</a:t>
            </a:r>
          </a:p>
          <a:p>
            <a:pPr algn="l">
              <a:lnSpc>
                <a:spcPts val="4900"/>
              </a:lnSpc>
            </a:pPr>
          </a:p>
        </p:txBody>
      </p:sp>
      <p:sp>
        <p:nvSpPr>
          <p:cNvPr name="TextBox 8" id="8"/>
          <p:cNvSpPr txBox="true"/>
          <p:nvPr/>
        </p:nvSpPr>
        <p:spPr>
          <a:xfrm rot="0">
            <a:off x="7459311" y="590550"/>
            <a:ext cx="4813165" cy="3530600"/>
          </a:xfrm>
          <a:prstGeom prst="rect">
            <a:avLst/>
          </a:prstGeom>
        </p:spPr>
        <p:txBody>
          <a:bodyPr anchor="t" rtlCol="false" tIns="0" lIns="0" bIns="0" rIns="0">
            <a:spAutoFit/>
          </a:bodyPr>
          <a:lstStyle/>
          <a:p>
            <a:pPr algn="l">
              <a:lnSpc>
                <a:spcPts val="2800"/>
              </a:lnSpc>
            </a:pPr>
            <a:r>
              <a:rPr lang="en-US" sz="2000">
                <a:solidFill>
                  <a:srgbClr val="000000"/>
                </a:solidFill>
                <a:latin typeface="Public Sans"/>
                <a:ea typeface="Public Sans"/>
                <a:cs typeface="Public Sans"/>
                <a:sym typeface="Public Sans"/>
              </a:rPr>
              <a:t>Sustainability will remain a top priority with businesses striving to meet net-zero goals. Expect offices to use recycled and upcycled materials, energy-efficient appliances, and renewable energy sources. Certifications like LEED and WELL will become benchmarks for office design.</a:t>
            </a:r>
          </a:p>
          <a:p>
            <a:pPr algn="l">
              <a:lnSpc>
                <a:spcPts val="2800"/>
              </a:lnSpc>
            </a:pPr>
          </a:p>
          <a:p>
            <a:pPr algn="l">
              <a:lnSpc>
                <a:spcPts val="2800"/>
              </a:lnSpc>
            </a:pPr>
          </a:p>
        </p:txBody>
      </p:sp>
      <p:sp>
        <p:nvSpPr>
          <p:cNvPr name="TextBox 9" id="9"/>
          <p:cNvSpPr txBox="true"/>
          <p:nvPr/>
        </p:nvSpPr>
        <p:spPr>
          <a:xfrm rot="0">
            <a:off x="13005069" y="590550"/>
            <a:ext cx="4376920" cy="3178175"/>
          </a:xfrm>
          <a:prstGeom prst="rect">
            <a:avLst/>
          </a:prstGeom>
        </p:spPr>
        <p:txBody>
          <a:bodyPr anchor="t" rtlCol="false" tIns="0" lIns="0" bIns="0" rIns="0">
            <a:spAutoFit/>
          </a:bodyPr>
          <a:lstStyle/>
          <a:p>
            <a:pPr algn="l">
              <a:lnSpc>
                <a:spcPts val="2800"/>
              </a:lnSpc>
            </a:pPr>
            <a:r>
              <a:rPr lang="en-US" sz="2000" b="true">
                <a:solidFill>
                  <a:srgbClr val="000000"/>
                </a:solidFill>
                <a:latin typeface="Public Sans Bold"/>
                <a:ea typeface="Public Sans Bold"/>
                <a:cs typeface="Public Sans Bold"/>
                <a:sym typeface="Public Sans Bold"/>
              </a:rPr>
              <a:t>Key Features:</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Solar panels and wind energy systems</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Low-carbon materials such as bamboo and cork</a:t>
            </a:r>
          </a:p>
          <a:p>
            <a:pPr algn="l" marL="431801" indent="-215900" lvl="1">
              <a:lnSpc>
                <a:spcPts val="2800"/>
              </a:lnSpc>
              <a:buFont typeface="Arial"/>
              <a:buChar char="•"/>
            </a:pPr>
            <a:r>
              <a:rPr lang="en-US" b="true" sz="2000">
                <a:solidFill>
                  <a:srgbClr val="000000"/>
                </a:solidFill>
                <a:latin typeface="Public Sans Bold"/>
                <a:ea typeface="Public Sans Bold"/>
                <a:cs typeface="Public Sans Bold"/>
                <a:sym typeface="Public Sans Bold"/>
              </a:rPr>
              <a:t>Water-saving technologies in plumbing fixtures</a:t>
            </a:r>
          </a:p>
          <a:p>
            <a:pPr algn="l">
              <a:lnSpc>
                <a:spcPts val="2800"/>
              </a:lnSpc>
            </a:pPr>
          </a:p>
          <a:p>
            <a:pPr algn="l">
              <a:lnSpc>
                <a:spcPts val="2800"/>
              </a:lnSpc>
            </a:pPr>
          </a:p>
        </p:txBody>
      </p:sp>
      <p:sp>
        <p:nvSpPr>
          <p:cNvPr name="Freeform 10" id="10"/>
          <p:cNvSpPr/>
          <p:nvPr/>
        </p:nvSpPr>
        <p:spPr>
          <a:xfrm flipH="false" flipV="false" rot="-5400000">
            <a:off x="-1182927" y="8075373"/>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3"/>
            <a:stretch>
              <a:fillRect l="0" t="-121841" r="0" b="-121841"/>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13" r="0" b="-9313"/>
            </a:stretch>
          </a:blipFill>
        </p:spPr>
      </p:sp>
      <p:grpSp>
        <p:nvGrpSpPr>
          <p:cNvPr name="Group 3" id="3"/>
          <p:cNvGrpSpPr/>
          <p:nvPr/>
        </p:nvGrpSpPr>
        <p:grpSpPr>
          <a:xfrm rot="0">
            <a:off x="0" y="0"/>
            <a:ext cx="18288000" cy="10287000"/>
            <a:chOff x="0" y="0"/>
            <a:chExt cx="3402471" cy="1913890"/>
          </a:xfrm>
        </p:grpSpPr>
        <p:sp>
          <p:nvSpPr>
            <p:cNvPr name="Freeform 4" id="4"/>
            <p:cNvSpPr/>
            <p:nvPr/>
          </p:nvSpPr>
          <p:spPr>
            <a:xfrm flipH="false" flipV="false" rot="0">
              <a:off x="0" y="0"/>
              <a:ext cx="3402471" cy="1913890"/>
            </a:xfrm>
            <a:custGeom>
              <a:avLst/>
              <a:gdLst/>
              <a:ahLst/>
              <a:cxnLst/>
              <a:rect r="r" b="b" t="t" l="l"/>
              <a:pathLst>
                <a:path h="1913890" w="3402471">
                  <a:moveTo>
                    <a:pt x="0" y="0"/>
                  </a:moveTo>
                  <a:lnTo>
                    <a:pt x="3402471" y="0"/>
                  </a:lnTo>
                  <a:lnTo>
                    <a:pt x="3402471" y="1913890"/>
                  </a:lnTo>
                  <a:lnTo>
                    <a:pt x="0" y="1913890"/>
                  </a:lnTo>
                  <a:close/>
                </a:path>
              </a:pathLst>
            </a:custGeom>
            <a:solidFill>
              <a:srgbClr val="39493B">
                <a:alpha val="69804"/>
              </a:srgbClr>
            </a:solidFill>
          </p:spPr>
        </p:sp>
      </p:grpSp>
      <p:sp>
        <p:nvSpPr>
          <p:cNvPr name="TextBox 5" id="5"/>
          <p:cNvSpPr txBox="true"/>
          <p:nvPr/>
        </p:nvSpPr>
        <p:spPr>
          <a:xfrm rot="0">
            <a:off x="3470672" y="2887663"/>
            <a:ext cx="11346657" cy="4406900"/>
          </a:xfrm>
          <a:prstGeom prst="rect">
            <a:avLst/>
          </a:prstGeom>
        </p:spPr>
        <p:txBody>
          <a:bodyPr anchor="t" rtlCol="false" tIns="0" lIns="0" bIns="0" rIns="0">
            <a:spAutoFit/>
          </a:bodyPr>
          <a:lstStyle/>
          <a:p>
            <a:pPr algn="ctr">
              <a:lnSpc>
                <a:spcPts val="7000"/>
              </a:lnSpc>
            </a:pPr>
            <a:r>
              <a:rPr lang="en-US" b="true" sz="5000">
                <a:solidFill>
                  <a:srgbClr val="FFFFFF"/>
                </a:solidFill>
                <a:latin typeface="Public Sans Bold"/>
                <a:ea typeface="Public Sans Bold"/>
                <a:cs typeface="Public Sans Bold"/>
                <a:sym typeface="Public Sans Bold"/>
              </a:rPr>
              <a:t>DEMAND FOR SUSTAINABLE MATERIALS IN OFFICE DESIGN IS PROJECTED TO GROW BY 25% BY 2025, ACCORDING TO THE GREEN BUILDING COUNCIL.</a:t>
            </a:r>
          </a:p>
        </p:txBody>
      </p:sp>
      <p:sp>
        <p:nvSpPr>
          <p:cNvPr name="Freeform 6" id="6"/>
          <p:cNvSpPr/>
          <p:nvPr/>
        </p:nvSpPr>
        <p:spPr>
          <a:xfrm flipH="false" flipV="false" rot="0">
            <a:off x="14817328" y="1574615"/>
            <a:ext cx="1525630" cy="1773221"/>
          </a:xfrm>
          <a:custGeom>
            <a:avLst/>
            <a:gdLst/>
            <a:ahLst/>
            <a:cxnLst/>
            <a:rect r="r" b="b" t="t" l="l"/>
            <a:pathLst>
              <a:path h="1773221" w="1525630">
                <a:moveTo>
                  <a:pt x="0" y="0"/>
                </a:moveTo>
                <a:lnTo>
                  <a:pt x="1525630" y="0"/>
                </a:lnTo>
                <a:lnTo>
                  <a:pt x="1525630" y="1773220"/>
                </a:lnTo>
                <a:lnTo>
                  <a:pt x="0" y="1773220"/>
                </a:lnTo>
                <a:lnTo>
                  <a:pt x="0" y="0"/>
                </a:lnTo>
                <a:close/>
              </a:path>
            </a:pathLst>
          </a:custGeom>
          <a:blipFill>
            <a:blip r:embed="rId3"/>
            <a:stretch>
              <a:fillRect l="0" t="-21" r="0" b="-21"/>
            </a:stretch>
          </a:blipFill>
        </p:spPr>
      </p:sp>
      <p:sp>
        <p:nvSpPr>
          <p:cNvPr name="Freeform 7" id="7"/>
          <p:cNvSpPr/>
          <p:nvPr/>
        </p:nvSpPr>
        <p:spPr>
          <a:xfrm flipH="false" flipV="false" rot="-10800000">
            <a:off x="1945042" y="6782338"/>
            <a:ext cx="1525630" cy="1773221"/>
          </a:xfrm>
          <a:custGeom>
            <a:avLst/>
            <a:gdLst/>
            <a:ahLst/>
            <a:cxnLst/>
            <a:rect r="r" b="b" t="t" l="l"/>
            <a:pathLst>
              <a:path h="1773221" w="1525630">
                <a:moveTo>
                  <a:pt x="0" y="0"/>
                </a:moveTo>
                <a:lnTo>
                  <a:pt x="1525630" y="0"/>
                </a:lnTo>
                <a:lnTo>
                  <a:pt x="1525630" y="1773221"/>
                </a:lnTo>
                <a:lnTo>
                  <a:pt x="0" y="1773221"/>
                </a:lnTo>
                <a:lnTo>
                  <a:pt x="0" y="0"/>
                </a:lnTo>
                <a:close/>
              </a:path>
            </a:pathLst>
          </a:custGeom>
          <a:blipFill>
            <a:blip r:embed="rId3"/>
            <a:stretch>
              <a:fillRect l="0" t="-21" r="0" b="-21"/>
            </a:stretch>
          </a:blipFill>
        </p:spPr>
      </p:sp>
      <p:sp>
        <p:nvSpPr>
          <p:cNvPr name="Freeform 8" id="8"/>
          <p:cNvSpPr/>
          <p:nvPr/>
        </p:nvSpPr>
        <p:spPr>
          <a:xfrm flipH="false" flipV="false" rot="0">
            <a:off x="14861687" y="9290059"/>
            <a:ext cx="3426313" cy="996941"/>
          </a:xfrm>
          <a:custGeom>
            <a:avLst/>
            <a:gdLst/>
            <a:ahLst/>
            <a:cxnLst/>
            <a:rect r="r" b="b" t="t" l="l"/>
            <a:pathLst>
              <a:path h="996941" w="3426313">
                <a:moveTo>
                  <a:pt x="0" y="0"/>
                </a:moveTo>
                <a:lnTo>
                  <a:pt x="3426313" y="0"/>
                </a:lnTo>
                <a:lnTo>
                  <a:pt x="3426313" y="996941"/>
                </a:lnTo>
                <a:lnTo>
                  <a:pt x="0" y="996941"/>
                </a:lnTo>
                <a:lnTo>
                  <a:pt x="0" y="0"/>
                </a:lnTo>
                <a:close/>
              </a:path>
            </a:pathLst>
          </a:custGeom>
          <a:blipFill>
            <a:blip r:embed="rId4"/>
            <a:stretch>
              <a:fillRect l="0" t="-121841" r="0" b="-121841"/>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DAGbc3j10fY</dc:identifier>
  <dcterms:modified xsi:type="dcterms:W3CDTF">2011-08-01T06:04:30Z</dcterms:modified>
  <cp:revision>1</cp:revision>
  <dc:title>OFFICES DESIGN TRENDS 2025</dc:title>
</cp:coreProperties>
</file>